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1766" r:id="rId2"/>
    <p:sldId id="1734" r:id="rId3"/>
    <p:sldId id="1709" r:id="rId4"/>
    <p:sldId id="1716" r:id="rId5"/>
    <p:sldId id="1739" r:id="rId6"/>
    <p:sldId id="1740" r:id="rId7"/>
    <p:sldId id="1741" r:id="rId8"/>
    <p:sldId id="1731" r:id="rId9"/>
    <p:sldId id="1481" r:id="rId10"/>
    <p:sldId id="1747" r:id="rId11"/>
    <p:sldId id="1713" r:id="rId12"/>
    <p:sldId id="1717" r:id="rId13"/>
    <p:sldId id="1714" r:id="rId14"/>
    <p:sldId id="381" r:id="rId15"/>
    <p:sldId id="1600" r:id="rId16"/>
    <p:sldId id="1608" r:id="rId17"/>
    <p:sldId id="887" r:id="rId18"/>
    <p:sldId id="1007" r:id="rId19"/>
    <p:sldId id="535" r:id="rId20"/>
    <p:sldId id="1753" r:id="rId21"/>
    <p:sldId id="1743" r:id="rId22"/>
    <p:sldId id="1752" r:id="rId23"/>
    <p:sldId id="1755" r:id="rId24"/>
    <p:sldId id="1756" r:id="rId25"/>
    <p:sldId id="1757" r:id="rId26"/>
    <p:sldId id="1754" r:id="rId27"/>
    <p:sldId id="1758" r:id="rId28"/>
    <p:sldId id="1744" r:id="rId29"/>
    <p:sldId id="1715" r:id="rId30"/>
    <p:sldId id="1718" r:id="rId31"/>
    <p:sldId id="1504" r:id="rId32"/>
    <p:sldId id="1760" r:id="rId33"/>
    <p:sldId id="1762" r:id="rId34"/>
    <p:sldId id="176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354"/>
    <a:srgbClr val="004CFF"/>
    <a:srgbClr val="FFFFFF"/>
    <a:srgbClr val="B0D67A"/>
    <a:srgbClr val="4172B4"/>
    <a:srgbClr val="7084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937"/>
    <p:restoredTop sz="94607"/>
  </p:normalViewPr>
  <p:slideViewPr>
    <p:cSldViewPr snapToGrid="0" snapToObjects="1">
      <p:cViewPr varScale="1">
        <p:scale>
          <a:sx n="109" d="100"/>
          <a:sy n="109" d="100"/>
        </p:scale>
        <p:origin x="208" y="408"/>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0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5149F6-E264-2D48-9822-0A66773EF809}" type="datetimeFigureOut">
              <a:rPr lang="en-US" smtClean="0"/>
              <a:t>9/30/22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54056-E038-2A40-AFFB-4F62AC4AC1E0}" type="slidenum">
              <a:rPr lang="en-US" smtClean="0"/>
              <a:t>‹#›</a:t>
            </a:fld>
            <a:endParaRPr lang="en-US"/>
          </a:p>
        </p:txBody>
      </p:sp>
    </p:spTree>
    <p:extLst>
      <p:ext uri="{BB962C8B-B14F-4D97-AF65-F5344CB8AC3E}">
        <p14:creationId xmlns:p14="http://schemas.microsoft.com/office/powerpoint/2010/main" val="4581565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C58808-B356-B94D-82A6-792A450F4F2E}" type="slidenum">
              <a:rPr lang="en-US" smtClean="0"/>
              <a:t>1</a:t>
            </a:fld>
            <a:endParaRPr lang="en-US"/>
          </a:p>
        </p:txBody>
      </p:sp>
    </p:spTree>
    <p:extLst>
      <p:ext uri="{BB962C8B-B14F-4D97-AF65-F5344CB8AC3E}">
        <p14:creationId xmlns:p14="http://schemas.microsoft.com/office/powerpoint/2010/main" val="3330994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C58808-B356-B94D-82A6-792A450F4F2E}" type="slidenum">
              <a:rPr lang="en-US" smtClean="0"/>
              <a:t>15</a:t>
            </a:fld>
            <a:endParaRPr lang="en-US"/>
          </a:p>
        </p:txBody>
      </p:sp>
    </p:spTree>
    <p:extLst>
      <p:ext uri="{BB962C8B-B14F-4D97-AF65-F5344CB8AC3E}">
        <p14:creationId xmlns:p14="http://schemas.microsoft.com/office/powerpoint/2010/main" val="3586312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C58808-B356-B94D-82A6-792A450F4F2E}" type="slidenum">
              <a:rPr lang="en-US" smtClean="0"/>
              <a:t>16</a:t>
            </a:fld>
            <a:endParaRPr lang="en-US"/>
          </a:p>
        </p:txBody>
      </p:sp>
    </p:spTree>
    <p:extLst>
      <p:ext uri="{BB962C8B-B14F-4D97-AF65-F5344CB8AC3E}">
        <p14:creationId xmlns:p14="http://schemas.microsoft.com/office/powerpoint/2010/main" val="1717740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a:t>It is a fascinating time to be an ecologist. Literally at our fingertips we have access to huge amounts of data, at large spatial scales, that describe everything from climate, topography, human influence, forest height, and that is just the tip of the iceberg. </a:t>
            </a:r>
          </a:p>
          <a:p>
            <a:endParaRPr lang="is-IS" baseline="0" dirty="0"/>
          </a:p>
          <a:p>
            <a:r>
              <a:rPr lang="is-IS" baseline="0" dirty="0"/>
              <a:t>COMMUNITY ECOLOGY HAS A LOT TO OFFER MACROECOLOGY</a:t>
            </a:r>
          </a:p>
          <a:p>
            <a:r>
              <a:rPr lang="is-IS" baseline="0" dirty="0"/>
              <a:t>...</a:t>
            </a:r>
          </a:p>
        </p:txBody>
      </p:sp>
      <p:sp>
        <p:nvSpPr>
          <p:cNvPr id="4" name="Slide Number Placeholder 3"/>
          <p:cNvSpPr>
            <a:spLocks noGrp="1"/>
          </p:cNvSpPr>
          <p:nvPr>
            <p:ph type="sldNum" sz="quarter" idx="10"/>
          </p:nvPr>
        </p:nvSpPr>
        <p:spPr/>
        <p:txBody>
          <a:bodyPr/>
          <a:lstStyle/>
          <a:p>
            <a:fld id="{D97D2DD4-1166-724E-A16E-F2FE6C97644F}" type="slidenum">
              <a:rPr lang="en-US" smtClean="0"/>
              <a:t>17</a:t>
            </a:fld>
            <a:endParaRPr lang="en-US"/>
          </a:p>
        </p:txBody>
      </p:sp>
    </p:spTree>
    <p:extLst>
      <p:ext uri="{BB962C8B-B14F-4D97-AF65-F5344CB8AC3E}">
        <p14:creationId xmlns:p14="http://schemas.microsoft.com/office/powerpoint/2010/main" val="431465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comes from the </a:t>
            </a:r>
            <a:r>
              <a:rPr lang="en-US" baseline="0" dirty="0"/>
              <a:t>Caribbean basin, where I’ve done a lot my work and where hurricanes are a major and persistent disturbance.  This map shows trajectories of every hurricane during the past 150 years.</a:t>
            </a:r>
          </a:p>
        </p:txBody>
      </p:sp>
      <p:sp>
        <p:nvSpPr>
          <p:cNvPr id="4" name="Slide Number Placeholder 3"/>
          <p:cNvSpPr>
            <a:spLocks noGrp="1"/>
          </p:cNvSpPr>
          <p:nvPr>
            <p:ph type="sldNum" sz="quarter" idx="10"/>
          </p:nvPr>
        </p:nvSpPr>
        <p:spPr/>
        <p:txBody>
          <a:bodyPr/>
          <a:lstStyle/>
          <a:p>
            <a:fld id="{D97D2DD4-1166-724E-A16E-F2FE6C97644F}" type="slidenum">
              <a:rPr lang="en-US" smtClean="0"/>
              <a:t>18</a:t>
            </a:fld>
            <a:endParaRPr lang="en-US"/>
          </a:p>
        </p:txBody>
      </p:sp>
    </p:spTree>
    <p:extLst>
      <p:ext uri="{BB962C8B-B14F-4D97-AF65-F5344CB8AC3E}">
        <p14:creationId xmlns:p14="http://schemas.microsoft.com/office/powerpoint/2010/main" val="1311472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Earlier</a:t>
            </a:r>
            <a:r>
              <a:rPr lang="en-US" baseline="0" dirty="0"/>
              <a:t> this year, I led the ground-based component of a major campaign to collect a variety of high resolution remote sensing data across the island.  The overarching goal of this program is better parameterize the tropical components of earth systems models but the variety of data that are becoming available open a huge number of potential research directions.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D97D2DD4-1166-724E-A16E-F2FE6C97644F}" type="slidenum">
              <a:rPr lang="en-US" smtClean="0"/>
              <a:t>19</a:t>
            </a:fld>
            <a:endParaRPr lang="en-US"/>
          </a:p>
        </p:txBody>
      </p:sp>
    </p:spTree>
    <p:extLst>
      <p:ext uri="{BB962C8B-B14F-4D97-AF65-F5344CB8AC3E}">
        <p14:creationId xmlns:p14="http://schemas.microsoft.com/office/powerpoint/2010/main" val="101508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C58808-B356-B94D-82A6-792A450F4F2E}" type="slidenum">
              <a:rPr lang="en-US" smtClean="0"/>
              <a:t>34</a:t>
            </a:fld>
            <a:endParaRPr lang="en-US"/>
          </a:p>
        </p:txBody>
      </p:sp>
    </p:spTree>
    <p:extLst>
      <p:ext uri="{BB962C8B-B14F-4D97-AF65-F5344CB8AC3E}">
        <p14:creationId xmlns:p14="http://schemas.microsoft.com/office/powerpoint/2010/main" val="553460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r>
              <a:rPr lang="sv-SE" dirty="0"/>
              <a:t>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Click to edit Master subtitle style</a:t>
            </a:r>
            <a:endParaRPr lang="en-US"/>
          </a:p>
        </p:txBody>
      </p:sp>
      <p:sp>
        <p:nvSpPr>
          <p:cNvPr id="4" name="Date Placeholder 3"/>
          <p:cNvSpPr>
            <a:spLocks noGrp="1"/>
          </p:cNvSpPr>
          <p:nvPr>
            <p:ph type="dt" sz="half" idx="10"/>
          </p:nvPr>
        </p:nvSpPr>
        <p:spPr/>
        <p:txBody>
          <a:bodyPr/>
          <a:lstStyle/>
          <a:p>
            <a:fld id="{3B0CEB99-38FB-C44F-9413-189F37662B67}" type="datetimeFigureOut">
              <a:rPr lang="en-US" smtClean="0"/>
              <a:t>9/30/22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1242432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B0CEB99-38FB-C44F-9413-189F37662B67}" type="datetimeFigureOut">
              <a:rPr lang="en-US" smtClean="0"/>
              <a:t>9/30/22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4003858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sv-S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B0CEB99-38FB-C44F-9413-189F37662B67}" type="datetimeFigureOut">
              <a:rPr lang="en-US" smtClean="0"/>
              <a:t>9/30/22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3554250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Content Placeholder 2"/>
          <p:cNvSpPr>
            <a:spLocks noGrp="1"/>
          </p:cNvSpPr>
          <p:nvPr>
            <p:ph idx="1"/>
          </p:nvPr>
        </p:nvSpPr>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B0CEB99-38FB-C44F-9413-189F37662B67}" type="datetimeFigureOut">
              <a:rPr lang="en-US" smtClean="0"/>
              <a:t>9/30/22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391380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sv-S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Click to edit Master text styles</a:t>
            </a:r>
          </a:p>
        </p:txBody>
      </p:sp>
      <p:sp>
        <p:nvSpPr>
          <p:cNvPr id="4" name="Date Placeholder 3"/>
          <p:cNvSpPr>
            <a:spLocks noGrp="1"/>
          </p:cNvSpPr>
          <p:nvPr>
            <p:ph type="dt" sz="half" idx="10"/>
          </p:nvPr>
        </p:nvSpPr>
        <p:spPr/>
        <p:txBody>
          <a:bodyPr/>
          <a:lstStyle/>
          <a:p>
            <a:fld id="{3B0CEB99-38FB-C44F-9413-189F37662B67}" type="datetimeFigureOut">
              <a:rPr lang="en-US" smtClean="0"/>
              <a:t>9/30/22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2494716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Date Placeholder 4"/>
          <p:cNvSpPr>
            <a:spLocks noGrp="1"/>
          </p:cNvSpPr>
          <p:nvPr>
            <p:ph type="dt" sz="half" idx="10"/>
          </p:nvPr>
        </p:nvSpPr>
        <p:spPr/>
        <p:txBody>
          <a:bodyPr/>
          <a:lstStyle/>
          <a:p>
            <a:fld id="{3B0CEB99-38FB-C44F-9413-189F37662B67}" type="datetimeFigureOut">
              <a:rPr lang="en-US" smtClean="0"/>
              <a:t>9/30/22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349655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7" name="Date Placeholder 6"/>
          <p:cNvSpPr>
            <a:spLocks noGrp="1"/>
          </p:cNvSpPr>
          <p:nvPr>
            <p:ph type="dt" sz="half" idx="10"/>
          </p:nvPr>
        </p:nvSpPr>
        <p:spPr/>
        <p:txBody>
          <a:bodyPr/>
          <a:lstStyle/>
          <a:p>
            <a:fld id="{3B0CEB99-38FB-C44F-9413-189F37662B67}" type="datetimeFigureOut">
              <a:rPr lang="en-US" smtClean="0"/>
              <a:t>9/30/22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473923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Date Placeholder 2"/>
          <p:cNvSpPr>
            <a:spLocks noGrp="1"/>
          </p:cNvSpPr>
          <p:nvPr>
            <p:ph type="dt" sz="half" idx="10"/>
          </p:nvPr>
        </p:nvSpPr>
        <p:spPr/>
        <p:txBody>
          <a:bodyPr/>
          <a:lstStyle/>
          <a:p>
            <a:fld id="{3B0CEB99-38FB-C44F-9413-189F37662B67}" type="datetimeFigureOut">
              <a:rPr lang="en-US" smtClean="0"/>
              <a:t>9/30/22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343032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0CEB99-38FB-C44F-9413-189F37662B67}" type="datetimeFigureOut">
              <a:rPr lang="en-US" smtClean="0"/>
              <a:t>9/30/22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2188927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sv-S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3B0CEB99-38FB-C44F-9413-189F37662B67}" type="datetimeFigureOut">
              <a:rPr lang="en-US" smtClean="0"/>
              <a:t>9/30/22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1800929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sv-S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3B0CEB99-38FB-C44F-9413-189F37662B67}" type="datetimeFigureOut">
              <a:rPr lang="en-US" smtClean="0"/>
              <a:t>9/30/22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1284412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r>
              <a:rPr lang="sv-SE" dirty="0"/>
              <a:t>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sv-SE" dirty="0" err="1"/>
              <a:t>Click</a:t>
            </a:r>
            <a:r>
              <a:rPr lang="sv-SE" dirty="0"/>
              <a:t> </a:t>
            </a:r>
            <a:r>
              <a:rPr lang="sv-SE" dirty="0" err="1"/>
              <a:t>to</a:t>
            </a:r>
            <a:r>
              <a:rPr lang="sv-SE" dirty="0"/>
              <a:t> </a:t>
            </a:r>
            <a:r>
              <a:rPr lang="sv-SE" dirty="0" err="1"/>
              <a:t>edit</a:t>
            </a:r>
            <a:r>
              <a:rPr lang="sv-SE" dirty="0"/>
              <a:t> Master text </a:t>
            </a:r>
            <a:r>
              <a:rPr lang="sv-SE" dirty="0" err="1"/>
              <a:t>styles</a:t>
            </a:r>
            <a:endParaRPr lang="sv-SE" dirty="0"/>
          </a:p>
          <a:p>
            <a:pPr lvl="1"/>
            <a:r>
              <a:rPr lang="sv-SE" dirty="0"/>
              <a:t>Second </a:t>
            </a:r>
            <a:r>
              <a:rPr lang="sv-SE" dirty="0" err="1"/>
              <a:t>level</a:t>
            </a:r>
            <a:endParaRPr lang="sv-SE" dirty="0"/>
          </a:p>
          <a:p>
            <a:pPr lvl="2"/>
            <a:r>
              <a:rPr lang="sv-SE" dirty="0" err="1"/>
              <a:t>Third</a:t>
            </a:r>
            <a:r>
              <a:rPr lang="sv-SE" dirty="0"/>
              <a:t> </a:t>
            </a:r>
            <a:r>
              <a:rPr lang="sv-SE" dirty="0" err="1"/>
              <a:t>level</a:t>
            </a:r>
            <a:endParaRPr lang="sv-SE" dirty="0"/>
          </a:p>
          <a:p>
            <a:pPr lvl="3"/>
            <a:r>
              <a:rPr lang="sv-SE" dirty="0" err="1"/>
              <a:t>Fourth</a:t>
            </a:r>
            <a:r>
              <a:rPr lang="sv-SE" dirty="0"/>
              <a:t> </a:t>
            </a:r>
            <a:r>
              <a:rPr lang="sv-SE" dirty="0" err="1"/>
              <a:t>level</a:t>
            </a:r>
            <a:endParaRPr lang="sv-SE" dirty="0"/>
          </a:p>
          <a:p>
            <a:pPr lvl="4"/>
            <a:r>
              <a:rPr lang="sv-SE" dirty="0" err="1"/>
              <a:t>Fifth</a:t>
            </a:r>
            <a:r>
              <a:rPr lang="sv-SE" dirty="0"/>
              <a:t> </a:t>
            </a:r>
            <a:r>
              <a:rPr lang="sv-SE" dirty="0" err="1"/>
              <a:t>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0CEB99-38FB-C44F-9413-189F37662B67}" type="datetimeFigureOut">
              <a:rPr lang="en-US" smtClean="0"/>
              <a:t>9/30/22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DF2EC-9068-8B47-9693-D8BAE3C9B2D0}" type="slidenum">
              <a:rPr lang="en-US" smtClean="0"/>
              <a:t>‹#›</a:t>
            </a:fld>
            <a:endParaRPr lang="en-US"/>
          </a:p>
        </p:txBody>
      </p:sp>
    </p:spTree>
    <p:extLst>
      <p:ext uri="{BB962C8B-B14F-4D97-AF65-F5344CB8AC3E}">
        <p14:creationId xmlns:p14="http://schemas.microsoft.com/office/powerpoint/2010/main" val="2450513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3600" b="1" i="0" kern="1200">
          <a:solidFill>
            <a:schemeClr val="tx1"/>
          </a:solidFill>
          <a:latin typeface="Arial"/>
          <a:ea typeface="+mj-ea"/>
          <a:cs typeface="Arial"/>
        </a:defRPr>
      </a:lvl1pPr>
    </p:titleStyle>
    <p:bodyStyle>
      <a:lvl1pPr marL="0" indent="0" algn="l" defTabSz="457200" rtl="0" eaLnBrk="1" latinLnBrk="0" hangingPunct="1">
        <a:spcBef>
          <a:spcPct val="20000"/>
        </a:spcBef>
        <a:buFont typeface="Arial"/>
        <a:buNone/>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pnas.org/content/117/7/3663" TargetMode="External"/><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www.gbif.or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forestgeo.si.edu/" TargetMode="External"/><Relationship Id="rId13" Type="http://schemas.openxmlformats.org/officeDocument/2006/relationships/hyperlink" Target="https://www.neotomadb.org/" TargetMode="External"/><Relationship Id="rId18" Type="http://schemas.openxmlformats.org/officeDocument/2006/relationships/hyperlink" Target="http://vertnet.org/" TargetMode="External"/><Relationship Id="rId3" Type="http://schemas.openxmlformats.org/officeDocument/2006/relationships/hyperlink" Target="https://www.artportalen.se/" TargetMode="External"/><Relationship Id="rId7" Type="http://schemas.openxmlformats.org/officeDocument/2006/relationships/hyperlink" Target="https://ebird.org/home" TargetMode="External"/><Relationship Id="rId12" Type="http://schemas.openxmlformats.org/officeDocument/2006/relationships/hyperlink" Target="http://www.iucnredlist.org/" TargetMode="External"/><Relationship Id="rId17" Type="http://schemas.openxmlformats.org/officeDocument/2006/relationships/hyperlink" Target="http://www.pwrc.usgs.gov/BBS/" TargetMode="External"/><Relationship Id="rId2" Type="http://schemas.openxmlformats.org/officeDocument/2006/relationships/notesSlide" Target="../notesSlides/notesSlide2.xml"/><Relationship Id="rId16" Type="http://schemas.openxmlformats.org/officeDocument/2006/relationships/hyperlink" Target="https://datadryad.org/stash/dataset/doi:10.5061/dryad.bp26v20" TargetMode="External"/><Relationship Id="rId1" Type="http://schemas.openxmlformats.org/officeDocument/2006/relationships/slideLayout" Target="../slideLayouts/slideLayout2.xml"/><Relationship Id="rId6" Type="http://schemas.openxmlformats.org/officeDocument/2006/relationships/hyperlink" Target="http://bien.nceas.ucsb.edu/bien/" TargetMode="External"/><Relationship Id="rId11" Type="http://schemas.openxmlformats.org/officeDocument/2006/relationships/hyperlink" Target="https://www.inaturalist.org/" TargetMode="External"/><Relationship Id="rId5" Type="http://schemas.openxmlformats.org/officeDocument/2006/relationships/hyperlink" Target="http://biotime.st-andrews.ac.uk/home.php" TargetMode="External"/><Relationship Id="rId15" Type="http://schemas.openxmlformats.org/officeDocument/2006/relationships/hyperlink" Target="https://datadryad.org/stash/dataset/doi:10.5061/dryad.ts45225" TargetMode="External"/><Relationship Id="rId10" Type="http://schemas.openxmlformats.org/officeDocument/2006/relationships/hyperlink" Target="https://www.gbif.org/" TargetMode="External"/><Relationship Id="rId4" Type="http://schemas.openxmlformats.org/officeDocument/2006/relationships/hyperlink" Target="https://bison.usgs.gov/" TargetMode="External"/><Relationship Id="rId9" Type="http://schemas.openxmlformats.org/officeDocument/2006/relationships/hyperlink" Target="https://www.forestplots.net/" TargetMode="External"/><Relationship Id="rId14" Type="http://schemas.openxmlformats.org/officeDocument/2006/relationships/hyperlink" Target="https://paleobiodb.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doi.org/10.1111/ele.12624" TargetMode="External"/><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openxmlformats.org/officeDocument/2006/relationships/image" Target="../media/image27.tiff"/></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jstor.org/stable/4072271?seq=1#metadata_info_tab_contents"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onlinelibrary.wiley.com/doi/pdf/10.1111/j.1461-0248.2008.01277.x" TargetMode="Externa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onlinelibrary.wiley.com/doi/full/10.1111/ecog.0496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0.pn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EC59F1E9-9829-4F41-85CA-42A1F9361018}"/>
              </a:ext>
            </a:extLst>
          </p:cNvPr>
          <p:cNvGraphicFramePr>
            <a:graphicFrameLocks noGrp="1"/>
          </p:cNvGraphicFramePr>
          <p:nvPr>
            <p:extLst>
              <p:ext uri="{D42A27DB-BD31-4B8C-83A1-F6EECF244321}">
                <p14:modId xmlns:p14="http://schemas.microsoft.com/office/powerpoint/2010/main" val="4002660429"/>
              </p:ext>
            </p:extLst>
          </p:nvPr>
        </p:nvGraphicFramePr>
        <p:xfrm>
          <a:off x="298964" y="1215472"/>
          <a:ext cx="11594072" cy="4663440"/>
        </p:xfrm>
        <a:graphic>
          <a:graphicData uri="http://schemas.openxmlformats.org/drawingml/2006/table">
            <a:tbl>
              <a:tblPr/>
              <a:tblGrid>
                <a:gridCol w="2019964">
                  <a:extLst>
                    <a:ext uri="{9D8B030D-6E8A-4147-A177-3AD203B41FA5}">
                      <a16:colId xmlns:a16="http://schemas.microsoft.com/office/drawing/2014/main" val="1152057385"/>
                    </a:ext>
                  </a:extLst>
                </a:gridCol>
                <a:gridCol w="2390161">
                  <a:extLst>
                    <a:ext uri="{9D8B030D-6E8A-4147-A177-3AD203B41FA5}">
                      <a16:colId xmlns:a16="http://schemas.microsoft.com/office/drawing/2014/main" val="3962155174"/>
                    </a:ext>
                  </a:extLst>
                </a:gridCol>
                <a:gridCol w="2443470">
                  <a:extLst>
                    <a:ext uri="{9D8B030D-6E8A-4147-A177-3AD203B41FA5}">
                      <a16:colId xmlns:a16="http://schemas.microsoft.com/office/drawing/2014/main" val="2715057097"/>
                    </a:ext>
                  </a:extLst>
                </a:gridCol>
                <a:gridCol w="2316114">
                  <a:extLst>
                    <a:ext uri="{9D8B030D-6E8A-4147-A177-3AD203B41FA5}">
                      <a16:colId xmlns:a16="http://schemas.microsoft.com/office/drawing/2014/main" val="1287418103"/>
                    </a:ext>
                  </a:extLst>
                </a:gridCol>
                <a:gridCol w="2424363">
                  <a:extLst>
                    <a:ext uri="{9D8B030D-6E8A-4147-A177-3AD203B41FA5}">
                      <a16:colId xmlns:a16="http://schemas.microsoft.com/office/drawing/2014/main" val="1613552979"/>
                    </a:ext>
                  </a:extLst>
                </a:gridCol>
              </a:tblGrid>
              <a:tr h="516163">
                <a:tc>
                  <a:txBody>
                    <a:bodyPr/>
                    <a:lstStyle/>
                    <a:p>
                      <a:r>
                        <a:rPr lang="en-US" b="1" dirty="0"/>
                        <a:t>MONDAY </a:t>
                      </a:r>
                    </a:p>
                    <a:p>
                      <a:r>
                        <a:rPr lang="en-US" b="1" dirty="0"/>
                        <a:t>(10 Oct)</a:t>
                      </a: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TUESDAY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 Oct)</a:t>
                      </a:r>
                    </a:p>
                    <a:p>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WEDNESDAY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(12 Oct)</a:t>
                      </a:r>
                    </a:p>
                    <a:p>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b="1" dirty="0"/>
                        <a:t>THURSDAY</a:t>
                      </a:r>
                    </a:p>
                    <a:p>
                      <a:r>
                        <a:rPr lang="en-US" b="1" dirty="0"/>
                        <a:t>(13 Oct)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b="1" dirty="0"/>
                        <a:t>FRIDAY</a:t>
                      </a:r>
                    </a:p>
                    <a:p>
                      <a:r>
                        <a:rPr lang="en-US" b="1" dirty="0"/>
                        <a:t>(14 Oct)</a:t>
                      </a: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82367815"/>
                  </a:ext>
                </a:extLst>
              </a:tr>
              <a:tr h="2479863">
                <a:tc>
                  <a:txBody>
                    <a:bodyPr/>
                    <a:lstStyle/>
                    <a:p>
                      <a:r>
                        <a:rPr lang="en-US" sz="1600" b="1" dirty="0">
                          <a:highlight>
                            <a:srgbClr val="00FF00"/>
                          </a:highlight>
                        </a:rPr>
                        <a:t>Group work:</a:t>
                      </a:r>
                      <a:r>
                        <a:rPr lang="en-US" sz="1600" b="0" dirty="0">
                          <a:highlight>
                            <a:srgbClr val="00FF00"/>
                          </a:highlight>
                        </a:rPr>
                        <a:t> </a:t>
                      </a:r>
                    </a:p>
                    <a:p>
                      <a:r>
                        <a:rPr lang="en-US" sz="1600" b="0" dirty="0">
                          <a:highlight>
                            <a:srgbClr val="00FF00"/>
                          </a:highlight>
                        </a:rPr>
                        <a:t>Exploring geographic distributions of European trees</a:t>
                      </a:r>
                    </a:p>
                    <a:p>
                      <a:r>
                        <a:rPr lang="en-US" sz="1600" b="0" dirty="0">
                          <a:highlight>
                            <a:srgbClr val="00FF00"/>
                          </a:highlight>
                        </a:rPr>
                        <a:t>(9:15-12:00)</a:t>
                      </a:r>
                    </a:p>
                    <a:p>
                      <a:endParaRPr lang="en-US" sz="1600" b="0" dirty="0">
                        <a:highlight>
                          <a:srgbClr val="00FF00"/>
                        </a:highlight>
                      </a:endParaRPr>
                    </a:p>
                    <a:p>
                      <a:r>
                        <a:rPr lang="en-US" sz="1600" b="1" dirty="0">
                          <a:solidFill>
                            <a:schemeClr val="tx1"/>
                          </a:solidFill>
                          <a:highlight>
                            <a:srgbClr val="FFE354"/>
                          </a:highlight>
                        </a:rPr>
                        <a:t>Lecture: </a:t>
                      </a:r>
                    </a:p>
                    <a:p>
                      <a:r>
                        <a:rPr lang="en-US" sz="1600" b="0" dirty="0">
                          <a:solidFill>
                            <a:schemeClr val="tx1"/>
                          </a:solidFill>
                          <a:highlight>
                            <a:srgbClr val="FFE354"/>
                          </a:highlight>
                        </a:rPr>
                        <a:t>Introduction to ranges, distributions, and adaptation (13:15-15:00)</a:t>
                      </a:r>
                    </a:p>
                    <a:p>
                      <a:r>
                        <a:rPr lang="en-US" sz="1600" b="0" dirty="0">
                          <a:highlight>
                            <a:srgbClr val="00FF00"/>
                          </a:highlight>
                        </a:rPr>
                        <a:t> </a:t>
                      </a: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highlight>
                            <a:srgbClr val="FFE354"/>
                          </a:highlight>
                        </a:rPr>
                        <a:t>Lecture: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highlight>
                            <a:srgbClr val="FFE354"/>
                          </a:highlight>
                        </a:rPr>
                        <a:t>The what, how, why of species distribution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highlight>
                            <a:srgbClr val="FFE354"/>
                          </a:highlight>
                        </a:rPr>
                        <a:t>(9:15-10:00)</a:t>
                      </a:r>
                    </a:p>
                    <a:p>
                      <a:endParaRPr lang="en-US" sz="1600" b="1" dirty="0">
                        <a:solidFill>
                          <a:schemeClr val="tx1"/>
                        </a:solidFill>
                        <a:highlight>
                          <a:srgbClr val="00FF00"/>
                        </a:highlight>
                      </a:endParaRPr>
                    </a:p>
                    <a:p>
                      <a:r>
                        <a:rPr lang="en-US" sz="1600" b="1" dirty="0">
                          <a:highlight>
                            <a:srgbClr val="00FFFF"/>
                          </a:highlight>
                        </a:rPr>
                        <a:t>R exercise:</a:t>
                      </a:r>
                      <a:r>
                        <a:rPr lang="en-US" sz="1600" b="0" dirty="0">
                          <a:highlight>
                            <a:srgbClr val="00FFFF"/>
                          </a:highlight>
                        </a:rPr>
                        <a:t> </a:t>
                      </a:r>
                    </a:p>
                    <a:p>
                      <a:r>
                        <a:rPr lang="en-US" sz="1600" b="0" dirty="0">
                          <a:highlight>
                            <a:srgbClr val="00FFFF"/>
                          </a:highlight>
                        </a:rPr>
                        <a:t>Species occurrences (10:15-12:00)</a:t>
                      </a:r>
                    </a:p>
                    <a:p>
                      <a:endParaRPr lang="en-US" sz="1600" b="0" dirty="0">
                        <a:highlight>
                          <a:srgbClr val="00FFFF"/>
                        </a:highlight>
                      </a:endParaRPr>
                    </a:p>
                    <a:p>
                      <a:r>
                        <a:rPr lang="en-US" sz="1600" b="1" dirty="0">
                          <a:highlight>
                            <a:srgbClr val="00FFFF"/>
                          </a:highlight>
                        </a:rPr>
                        <a:t>R exercise:</a:t>
                      </a:r>
                      <a:r>
                        <a:rPr lang="en-US" sz="1600" b="0" dirty="0">
                          <a:highlight>
                            <a:srgbClr val="00FFFF"/>
                          </a:highlight>
                        </a:rPr>
                        <a:t> </a:t>
                      </a:r>
                    </a:p>
                    <a:p>
                      <a:r>
                        <a:rPr lang="en-US" sz="1600" b="0" dirty="0">
                          <a:highlight>
                            <a:srgbClr val="00FFFF"/>
                          </a:highlight>
                        </a:rPr>
                        <a:t>Environmental data (13:15-15:00)</a:t>
                      </a:r>
                    </a:p>
                    <a:p>
                      <a:endParaRPr lang="en-US" sz="1600" b="0"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highlight>
                            <a:srgbClr val="00FFFF"/>
                          </a:highlight>
                        </a:rPr>
                        <a:t>R exercise*:</a:t>
                      </a:r>
                      <a:r>
                        <a:rPr lang="en-US" sz="1600" b="0" dirty="0">
                          <a:highlight>
                            <a:srgbClr val="00FFFF"/>
                          </a:highlight>
                        </a:rPr>
                        <a:t> </a:t>
                      </a:r>
                    </a:p>
                    <a:p>
                      <a:r>
                        <a:rPr lang="en-US" sz="1600" b="0" dirty="0">
                          <a:highlight>
                            <a:srgbClr val="00FFFF"/>
                          </a:highlight>
                        </a:rPr>
                        <a:t>Introduction to SDMs (9:15-12:00)</a:t>
                      </a:r>
                    </a:p>
                    <a:p>
                      <a:r>
                        <a:rPr lang="en-US" sz="1600" b="0" i="1" dirty="0">
                          <a:highlight>
                            <a:srgbClr val="00FFFF"/>
                          </a:highlight>
                        </a:rPr>
                        <a:t>*Bob will walk through this exercise in real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solidFill>
                            <a:schemeClr val="tx1"/>
                          </a:solidFill>
                          <a:highlight>
                            <a:srgbClr val="FFE354"/>
                          </a:highlight>
                        </a:rPr>
                        <a:t>Lecture: </a:t>
                      </a:r>
                    </a:p>
                    <a:p>
                      <a:r>
                        <a:rPr lang="en-US" sz="1600" b="0" dirty="0">
                          <a:solidFill>
                            <a:schemeClr val="tx1"/>
                          </a:solidFill>
                          <a:highlight>
                            <a:srgbClr val="FFE354"/>
                          </a:highlight>
                        </a:rPr>
                        <a:t>Potential and pitfalls of SDMs</a:t>
                      </a:r>
                    </a:p>
                    <a:p>
                      <a:r>
                        <a:rPr lang="en-US" sz="1600" b="0" dirty="0">
                          <a:solidFill>
                            <a:schemeClr val="tx1"/>
                          </a:solidFill>
                          <a:highlight>
                            <a:srgbClr val="FFE354"/>
                          </a:highlight>
                        </a:rPr>
                        <a:t>(9:15-10:00)</a:t>
                      </a:r>
                    </a:p>
                    <a:p>
                      <a:endParaRPr lang="en-US" sz="1600" b="0" dirty="0">
                        <a:highlight>
                          <a:srgbClr val="00FFFF"/>
                        </a:highlight>
                      </a:endParaRPr>
                    </a:p>
                    <a:p>
                      <a:r>
                        <a:rPr lang="en-US" sz="1600" b="1" dirty="0">
                          <a:highlight>
                            <a:srgbClr val="00FFFF"/>
                          </a:highlight>
                        </a:rPr>
                        <a:t>R exercise:</a:t>
                      </a:r>
                      <a:r>
                        <a:rPr lang="en-US" sz="1600" b="0" dirty="0">
                          <a:highlight>
                            <a:srgbClr val="00FFFF"/>
                          </a:highlight>
                        </a:rPr>
                        <a:t> </a:t>
                      </a:r>
                    </a:p>
                    <a:p>
                      <a:r>
                        <a:rPr lang="en-US" sz="1600" b="0" dirty="0">
                          <a:highlight>
                            <a:srgbClr val="00FFFF"/>
                          </a:highlight>
                        </a:rPr>
                        <a:t>Self-work and help time for R exercises </a:t>
                      </a:r>
                    </a:p>
                    <a:p>
                      <a:r>
                        <a:rPr lang="en-US" sz="1600" b="0" dirty="0">
                          <a:highlight>
                            <a:srgbClr val="00FFFF"/>
                          </a:highlight>
                        </a:rPr>
                        <a:t>(10:15-12:00)</a:t>
                      </a:r>
                    </a:p>
                    <a:p>
                      <a:endParaRPr lang="en-US" sz="1600" b="0" dirty="0">
                        <a:highlight>
                          <a:srgbClr val="00FFFF"/>
                        </a:highlight>
                      </a:endParaRPr>
                    </a:p>
                    <a:p>
                      <a:r>
                        <a:rPr lang="en-US" sz="1600" b="1" dirty="0">
                          <a:solidFill>
                            <a:schemeClr val="tx1"/>
                          </a:solidFill>
                          <a:highlight>
                            <a:srgbClr val="FFE354"/>
                          </a:highlight>
                        </a:rPr>
                        <a:t>Lecture: </a:t>
                      </a:r>
                    </a:p>
                    <a:p>
                      <a:r>
                        <a:rPr lang="en-US" sz="1600" b="0" dirty="0">
                          <a:solidFill>
                            <a:schemeClr val="tx1"/>
                          </a:solidFill>
                          <a:highlight>
                            <a:srgbClr val="FFE354"/>
                          </a:highlight>
                        </a:rPr>
                        <a:t>Biodiversity in space and time </a:t>
                      </a:r>
                    </a:p>
                    <a:p>
                      <a:r>
                        <a:rPr lang="en-US" sz="1600" b="0" dirty="0">
                          <a:solidFill>
                            <a:schemeClr val="tx1"/>
                          </a:solidFill>
                          <a:highlight>
                            <a:srgbClr val="FFE354"/>
                          </a:highlight>
                        </a:rPr>
                        <a:t>(13:15-15:00)</a:t>
                      </a:r>
                    </a:p>
                    <a:p>
                      <a:endParaRPr lang="en-US" sz="1600" b="0" dirty="0">
                        <a:highlight>
                          <a:srgbClr val="00FFFF"/>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solidFill>
                            <a:schemeClr val="tx1"/>
                          </a:solidFill>
                          <a:highlight>
                            <a:srgbClr val="FFE354"/>
                          </a:highlight>
                        </a:rPr>
                        <a:t>Lecture: </a:t>
                      </a:r>
                    </a:p>
                    <a:p>
                      <a:r>
                        <a:rPr lang="en-US" sz="1600" b="0" dirty="0">
                          <a:solidFill>
                            <a:schemeClr val="tx1"/>
                          </a:solidFill>
                          <a:highlight>
                            <a:srgbClr val="FFE354"/>
                          </a:highlight>
                        </a:rPr>
                        <a:t>Measuring biodiversity (9:15-10:00)</a:t>
                      </a:r>
                    </a:p>
                    <a:p>
                      <a:endParaRPr lang="en-US" sz="1600" b="1" dirty="0">
                        <a:highlight>
                          <a:srgbClr val="00FF00"/>
                        </a:highlight>
                      </a:endParaRPr>
                    </a:p>
                    <a:p>
                      <a:r>
                        <a:rPr lang="en-US" sz="1600" b="1" dirty="0">
                          <a:highlight>
                            <a:srgbClr val="00FF00"/>
                          </a:highlight>
                        </a:rPr>
                        <a:t>Group work:</a:t>
                      </a:r>
                      <a:r>
                        <a:rPr lang="en-US" sz="1600" b="0" dirty="0">
                          <a:highlight>
                            <a:srgbClr val="00FF00"/>
                          </a:highlight>
                        </a:rPr>
                        <a:t> </a:t>
                      </a:r>
                    </a:p>
                    <a:p>
                      <a:r>
                        <a:rPr lang="en-US" sz="1600" b="0" dirty="0">
                          <a:solidFill>
                            <a:schemeClr val="tx1"/>
                          </a:solidFill>
                          <a:highlight>
                            <a:srgbClr val="00FF00"/>
                          </a:highlight>
                        </a:rPr>
                        <a:t>Measuring biodiversity</a:t>
                      </a:r>
                      <a:endParaRPr lang="en-US" sz="1600" b="0" dirty="0">
                        <a:highlight>
                          <a:srgbClr val="00FF00"/>
                        </a:highlight>
                      </a:endParaRPr>
                    </a:p>
                    <a:p>
                      <a:r>
                        <a:rPr lang="en-US" sz="1600" b="0" dirty="0">
                          <a:highlight>
                            <a:srgbClr val="00FF00"/>
                          </a:highlight>
                        </a:rPr>
                        <a:t>(10:15-15:00)</a:t>
                      </a: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980442"/>
                  </a:ext>
                </a:extLst>
              </a:tr>
            </a:tbl>
          </a:graphicData>
        </a:graphic>
      </p:graphicFrame>
      <p:sp>
        <p:nvSpPr>
          <p:cNvPr id="4" name="Rectangle 3">
            <a:extLst>
              <a:ext uri="{FF2B5EF4-FFF2-40B4-BE49-F238E27FC236}">
                <a16:creationId xmlns:a16="http://schemas.microsoft.com/office/drawing/2014/main" id="{CAEFAF00-594C-2E4D-8EBF-C3094557B29E}"/>
              </a:ext>
            </a:extLst>
          </p:cNvPr>
          <p:cNvSpPr/>
          <p:nvPr/>
        </p:nvSpPr>
        <p:spPr>
          <a:xfrm>
            <a:off x="0" y="0"/>
            <a:ext cx="12192000" cy="4001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E22FE0-46AC-7440-87BB-95DFBF674C36}"/>
              </a:ext>
            </a:extLst>
          </p:cNvPr>
          <p:cNvSpPr txBox="1"/>
          <p:nvPr/>
        </p:nvSpPr>
        <p:spPr>
          <a:xfrm>
            <a:off x="-1" y="0"/>
            <a:ext cx="9388549" cy="400110"/>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Activities for this week</a:t>
            </a:r>
          </a:p>
        </p:txBody>
      </p:sp>
      <p:sp>
        <p:nvSpPr>
          <p:cNvPr id="7" name="TextBox 6">
            <a:extLst>
              <a:ext uri="{FF2B5EF4-FFF2-40B4-BE49-F238E27FC236}">
                <a16:creationId xmlns:a16="http://schemas.microsoft.com/office/drawing/2014/main" id="{62A7BE18-B798-9046-9FF4-2586EB1A7BA7}"/>
              </a:ext>
            </a:extLst>
          </p:cNvPr>
          <p:cNvSpPr txBox="1"/>
          <p:nvPr/>
        </p:nvSpPr>
        <p:spPr>
          <a:xfrm>
            <a:off x="3316450" y="612587"/>
            <a:ext cx="1699739" cy="369332"/>
          </a:xfrm>
          <a:prstGeom prst="rect">
            <a:avLst/>
          </a:prstGeom>
          <a:noFill/>
          <a:ln>
            <a:noFill/>
          </a:ln>
        </p:spPr>
        <p:txBody>
          <a:bodyPr wrap="square" rtlCol="0">
            <a:spAutoFit/>
          </a:bodyPr>
          <a:lstStyle/>
          <a:p>
            <a:r>
              <a:rPr lang="en-US" dirty="0"/>
              <a:t>Group work</a:t>
            </a:r>
          </a:p>
        </p:txBody>
      </p:sp>
      <p:sp>
        <p:nvSpPr>
          <p:cNvPr id="9" name="TextBox 8">
            <a:extLst>
              <a:ext uri="{FF2B5EF4-FFF2-40B4-BE49-F238E27FC236}">
                <a16:creationId xmlns:a16="http://schemas.microsoft.com/office/drawing/2014/main" id="{D133AC7D-CFA0-6643-9DE2-D544FDE8CA8D}"/>
              </a:ext>
            </a:extLst>
          </p:cNvPr>
          <p:cNvSpPr txBox="1"/>
          <p:nvPr/>
        </p:nvSpPr>
        <p:spPr>
          <a:xfrm>
            <a:off x="7184520" y="612587"/>
            <a:ext cx="1413789" cy="369332"/>
          </a:xfrm>
          <a:prstGeom prst="rect">
            <a:avLst/>
          </a:prstGeom>
          <a:noFill/>
          <a:ln>
            <a:noFill/>
          </a:ln>
        </p:spPr>
        <p:txBody>
          <a:bodyPr wrap="square" rtlCol="0">
            <a:spAutoFit/>
          </a:bodyPr>
          <a:lstStyle/>
          <a:p>
            <a:r>
              <a:rPr lang="en-US" dirty="0"/>
              <a:t>R exercise</a:t>
            </a:r>
          </a:p>
        </p:txBody>
      </p:sp>
      <p:sp>
        <p:nvSpPr>
          <p:cNvPr id="11" name="Rectangle 10">
            <a:extLst>
              <a:ext uri="{FF2B5EF4-FFF2-40B4-BE49-F238E27FC236}">
                <a16:creationId xmlns:a16="http://schemas.microsoft.com/office/drawing/2014/main" id="{A9F13B71-7D15-BC46-9DC4-BC53E52F845C}"/>
              </a:ext>
            </a:extLst>
          </p:cNvPr>
          <p:cNvSpPr/>
          <p:nvPr/>
        </p:nvSpPr>
        <p:spPr>
          <a:xfrm>
            <a:off x="2947119" y="612587"/>
            <a:ext cx="369332" cy="369332"/>
          </a:xfrm>
          <a:prstGeom prst="rect">
            <a:avLst/>
          </a:prstGeom>
          <a:solidFill>
            <a:srgbClr val="7DF84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E59877-C3F7-554F-8799-DE84D139CC0C}"/>
              </a:ext>
            </a:extLst>
          </p:cNvPr>
          <p:cNvSpPr/>
          <p:nvPr/>
        </p:nvSpPr>
        <p:spPr>
          <a:xfrm>
            <a:off x="6815189" y="612587"/>
            <a:ext cx="369332" cy="369332"/>
          </a:xfrm>
          <a:prstGeom prst="rect">
            <a:avLst/>
          </a:prstGeom>
          <a:solidFill>
            <a:srgbClr val="00FC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FF"/>
              </a:highlight>
            </a:endParaRPr>
          </a:p>
        </p:txBody>
      </p:sp>
      <p:sp>
        <p:nvSpPr>
          <p:cNvPr id="16" name="TextBox 15">
            <a:extLst>
              <a:ext uri="{FF2B5EF4-FFF2-40B4-BE49-F238E27FC236}">
                <a16:creationId xmlns:a16="http://schemas.microsoft.com/office/drawing/2014/main" id="{6E928AA4-7D31-6E4A-A0EA-25037C892760}"/>
              </a:ext>
            </a:extLst>
          </p:cNvPr>
          <p:cNvSpPr txBox="1"/>
          <p:nvPr/>
        </p:nvSpPr>
        <p:spPr>
          <a:xfrm>
            <a:off x="5395353" y="612587"/>
            <a:ext cx="1115560" cy="369332"/>
          </a:xfrm>
          <a:prstGeom prst="rect">
            <a:avLst/>
          </a:prstGeom>
          <a:noFill/>
          <a:ln>
            <a:noFill/>
          </a:ln>
        </p:spPr>
        <p:txBody>
          <a:bodyPr wrap="square" rtlCol="0">
            <a:spAutoFit/>
          </a:bodyPr>
          <a:lstStyle/>
          <a:p>
            <a:r>
              <a:rPr lang="en-US" dirty="0"/>
              <a:t>Lectures</a:t>
            </a:r>
          </a:p>
        </p:txBody>
      </p:sp>
      <p:sp>
        <p:nvSpPr>
          <p:cNvPr id="17" name="Rectangle 16">
            <a:extLst>
              <a:ext uri="{FF2B5EF4-FFF2-40B4-BE49-F238E27FC236}">
                <a16:creationId xmlns:a16="http://schemas.microsoft.com/office/drawing/2014/main" id="{915F4319-1CA4-5140-BF0D-847A028F7762}"/>
              </a:ext>
            </a:extLst>
          </p:cNvPr>
          <p:cNvSpPr/>
          <p:nvPr/>
        </p:nvSpPr>
        <p:spPr>
          <a:xfrm>
            <a:off x="5016189" y="612587"/>
            <a:ext cx="369332" cy="369332"/>
          </a:xfrm>
          <a:prstGeom prst="rect">
            <a:avLst/>
          </a:prstGeom>
          <a:solidFill>
            <a:srgbClr val="FFE35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highlight>
                <a:srgbClr val="800000"/>
              </a:highlight>
            </a:endParaRPr>
          </a:p>
        </p:txBody>
      </p:sp>
      <p:sp>
        <p:nvSpPr>
          <p:cNvPr id="2" name="Rectangle 1">
            <a:extLst>
              <a:ext uri="{FF2B5EF4-FFF2-40B4-BE49-F238E27FC236}">
                <a16:creationId xmlns:a16="http://schemas.microsoft.com/office/drawing/2014/main" id="{C30466E9-EF17-9C42-85FE-9B79365AA12C}"/>
              </a:ext>
            </a:extLst>
          </p:cNvPr>
          <p:cNvSpPr/>
          <p:nvPr/>
        </p:nvSpPr>
        <p:spPr>
          <a:xfrm>
            <a:off x="173162" y="1038689"/>
            <a:ext cx="2132324" cy="5340822"/>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98F4A58-0655-EA4F-9CE0-5953034E353A}"/>
              </a:ext>
            </a:extLst>
          </p:cNvPr>
          <p:cNvSpPr/>
          <p:nvPr/>
        </p:nvSpPr>
        <p:spPr>
          <a:xfrm>
            <a:off x="4722114" y="1194396"/>
            <a:ext cx="7299875" cy="5340822"/>
          </a:xfrm>
          <a:prstGeom prst="rect">
            <a:avLst/>
          </a:prstGeom>
          <a:solidFill>
            <a:srgbClr val="FFFFFF">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5560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178FFE7-1D44-024F-A753-21111B25E703}"/>
              </a:ext>
            </a:extLst>
          </p:cNvPr>
          <p:cNvGrpSpPr/>
          <p:nvPr/>
        </p:nvGrpSpPr>
        <p:grpSpPr>
          <a:xfrm>
            <a:off x="6419466" y="2337411"/>
            <a:ext cx="5522506" cy="4525962"/>
            <a:chOff x="7553195" y="414066"/>
            <a:chExt cx="4170477" cy="3470981"/>
          </a:xfrm>
        </p:grpSpPr>
        <p:pic>
          <p:nvPicPr>
            <p:cNvPr id="20" name="Picture 2">
              <a:extLst>
                <a:ext uri="{FF2B5EF4-FFF2-40B4-BE49-F238E27FC236}">
                  <a16:creationId xmlns:a16="http://schemas.microsoft.com/office/drawing/2014/main" id="{34154B2C-017B-0540-AC7B-59F49FE0B8DA}"/>
                </a:ext>
              </a:extLst>
            </p:cNvPr>
            <p:cNvPicPr>
              <a:picLocks noChangeAspect="1" noChangeArrowheads="1"/>
            </p:cNvPicPr>
            <p:nvPr/>
          </p:nvPicPr>
          <p:blipFill>
            <a:blip r:embed="rId2"/>
            <a:srcRect l="51" r="51"/>
            <a:stretch/>
          </p:blipFill>
          <p:spPr bwMode="auto">
            <a:xfrm>
              <a:off x="7878871" y="414066"/>
              <a:ext cx="3844801" cy="347098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2CD76E97-3082-7944-BE4A-EDF0E1654E88}"/>
                </a:ext>
              </a:extLst>
            </p:cNvPr>
            <p:cNvSpPr/>
            <p:nvPr/>
          </p:nvSpPr>
          <p:spPr>
            <a:xfrm>
              <a:off x="7553195" y="3219190"/>
              <a:ext cx="1189972" cy="642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89EC81B-3FA1-5A44-B9C5-1020D88E09E8}"/>
                </a:ext>
              </a:extLst>
            </p:cNvPr>
            <p:cNvSpPr/>
            <p:nvPr/>
          </p:nvSpPr>
          <p:spPr>
            <a:xfrm>
              <a:off x="7985864" y="432350"/>
              <a:ext cx="482721" cy="4446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3D7F797-0872-D549-AE1F-4BA6F7049349}"/>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t>What:</a:t>
            </a:r>
          </a:p>
          <a:p>
            <a:pPr marL="342900" indent="-342900">
              <a:buFont typeface="Arial" panose="020B0604020202020204" pitchFamily="34" charset="0"/>
              <a:buChar char="•"/>
            </a:pPr>
            <a:r>
              <a:rPr lang="en-US" dirty="0"/>
              <a:t>Models that describe the distribution of species across space or environmental gradients</a:t>
            </a:r>
          </a:p>
          <a:p>
            <a:r>
              <a:rPr lang="en-US" dirty="0">
                <a:solidFill>
                  <a:schemeClr val="bg1">
                    <a:lumMod val="50000"/>
                  </a:schemeClr>
                </a:solidFill>
                <a:latin typeface="Arial" panose="020B0604020202020204" pitchFamily="34" charset="0"/>
                <a:cs typeface="Arial" panose="020B0604020202020204" pitchFamily="34" charset="0"/>
              </a:rPr>
              <a:t>	Environmental and geographic space</a:t>
            </a:r>
          </a:p>
          <a:p>
            <a:r>
              <a:rPr lang="en-US" dirty="0">
                <a:solidFill>
                  <a:srgbClr val="004CFF"/>
                </a:solidFill>
                <a:latin typeface="Arial" panose="020B0604020202020204" pitchFamily="34" charset="0"/>
                <a:cs typeface="Arial" panose="020B0604020202020204" pitchFamily="34" charset="0"/>
              </a:rPr>
              <a:t>	Link environment and fitness</a:t>
            </a:r>
          </a:p>
          <a:p>
            <a:endParaRPr lang="en-US" dirty="0">
              <a:solidFill>
                <a:srgbClr val="FF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25D8EA2E-5465-2E47-BC7F-1288A7734780}"/>
              </a:ext>
            </a:extLst>
          </p:cNvPr>
          <p:cNvSpPr/>
          <p:nvPr/>
        </p:nvSpPr>
        <p:spPr>
          <a:xfrm>
            <a:off x="-54279" y="6312326"/>
            <a:ext cx="11833412" cy="523220"/>
          </a:xfrm>
          <a:prstGeom prst="rect">
            <a:avLst/>
          </a:prstGeom>
        </p:spPr>
        <p:txBody>
          <a:bodyPr wrap="square">
            <a:spAutoFit/>
          </a:bodyPr>
          <a:lstStyle/>
          <a:p>
            <a:pPr algn="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Pagel</a:t>
            </a:r>
            <a:r>
              <a:rPr lang="en-US" sz="1400" dirty="0">
                <a:latin typeface="Arial" panose="020B0604020202020204" pitchFamily="34" charset="0"/>
                <a:cs typeface="Arial" panose="020B0604020202020204" pitchFamily="34" charset="0"/>
              </a:rPr>
              <a:t> et al. (2020) </a:t>
            </a:r>
            <a:r>
              <a:rPr lang="en-US" sz="1400" i="1" dirty="0">
                <a:latin typeface="Arial" panose="020B0604020202020204" pitchFamily="34" charset="0"/>
                <a:cs typeface="Arial" panose="020B0604020202020204" pitchFamily="34" charset="0"/>
              </a:rPr>
              <a:t>Proc. of the National Academy of Sciences</a:t>
            </a:r>
            <a:r>
              <a:rPr 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hlinkClick r:id="rId3"/>
              </a:rPr>
              <a:t>https://</a:t>
            </a:r>
            <a:r>
              <a:rPr lang="en-US" sz="1400" dirty="0" err="1">
                <a:latin typeface="Arial" panose="020B0604020202020204" pitchFamily="34" charset="0"/>
                <a:cs typeface="Arial" panose="020B0604020202020204" pitchFamily="34" charset="0"/>
                <a:hlinkClick r:id="rId3"/>
              </a:rPr>
              <a:t>www.pnas.org</a:t>
            </a:r>
            <a:r>
              <a:rPr lang="en-US" sz="1400" dirty="0">
                <a:latin typeface="Arial" panose="020B0604020202020204" pitchFamily="34" charset="0"/>
                <a:cs typeface="Arial" panose="020B0604020202020204" pitchFamily="34" charset="0"/>
                <a:hlinkClick r:id="rId3"/>
              </a:rPr>
              <a:t>/content/117/7/3663</a:t>
            </a:r>
          </a:p>
        </p:txBody>
      </p:sp>
      <p:pic>
        <p:nvPicPr>
          <p:cNvPr id="27" name="Picture 2">
            <a:extLst>
              <a:ext uri="{FF2B5EF4-FFF2-40B4-BE49-F238E27FC236}">
                <a16:creationId xmlns:a16="http://schemas.microsoft.com/office/drawing/2014/main" id="{8534EFF4-110B-8D42-8D10-789FF6477735}"/>
              </a:ext>
            </a:extLst>
          </p:cNvPr>
          <p:cNvPicPr>
            <a:picLocks noChangeAspect="1" noChangeArrowheads="1"/>
          </p:cNvPicPr>
          <p:nvPr/>
        </p:nvPicPr>
        <p:blipFill>
          <a:blip r:embed="rId4"/>
          <a:srcRect t="766" b="766"/>
          <a:stretch/>
        </p:blipFill>
        <p:spPr bwMode="auto">
          <a:xfrm>
            <a:off x="4317894" y="5368831"/>
            <a:ext cx="3556212" cy="85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1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0D99-869B-D74B-B4E2-1B272D79419E}"/>
              </a:ext>
            </a:extLst>
          </p:cNvPr>
          <p:cNvSpPr>
            <a:spLocks noGrp="1"/>
          </p:cNvSpPr>
          <p:nvPr>
            <p:ph type="title"/>
          </p:nvPr>
        </p:nvSpPr>
        <p:spPr/>
        <p:txBody>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solidFill>
                  <a:schemeClr val="bg1">
                    <a:lumMod val="65000"/>
                  </a:schemeClr>
                </a:solidFill>
              </a:rPr>
              <a:t>What:</a:t>
            </a:r>
          </a:p>
          <a:p>
            <a:pPr marL="342900" indent="-342900">
              <a:buFont typeface="Arial" panose="020B0604020202020204" pitchFamily="34" charset="0"/>
              <a:buChar char="•"/>
            </a:pPr>
            <a:r>
              <a:rPr lang="en-US" dirty="0">
                <a:solidFill>
                  <a:schemeClr val="bg1">
                    <a:lumMod val="65000"/>
                  </a:schemeClr>
                </a:solidFill>
              </a:rPr>
              <a:t>Models that describe the distribution of species across space or environmental gradients</a:t>
            </a:r>
          </a:p>
          <a:p>
            <a:endParaRPr lang="en-US" i="1" dirty="0"/>
          </a:p>
          <a:p>
            <a:r>
              <a:rPr lang="en-US" dirty="0"/>
              <a:t>How:</a:t>
            </a:r>
          </a:p>
          <a:p>
            <a:pPr marL="342900" indent="-342900">
              <a:buFont typeface="Arial" panose="020B0604020202020204" pitchFamily="34" charset="0"/>
              <a:buChar char="•"/>
            </a:pPr>
            <a:r>
              <a:rPr lang="en-US" dirty="0"/>
              <a:t>Develop statistical relationships between environmental conditions and locations where a species is present (and, in some cases, absent)</a:t>
            </a:r>
          </a:p>
        </p:txBody>
      </p:sp>
    </p:spTree>
    <p:extLst>
      <p:ext uri="{BB962C8B-B14F-4D97-AF65-F5344CB8AC3E}">
        <p14:creationId xmlns:p14="http://schemas.microsoft.com/office/powerpoint/2010/main" val="97568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BCE5-7EA3-4244-954A-6139B675E382}"/>
              </a:ext>
            </a:extLst>
          </p:cNvPr>
          <p:cNvSpPr>
            <a:spLocks noGrp="1"/>
          </p:cNvSpPr>
          <p:nvPr>
            <p:ph type="title"/>
          </p:nvPr>
        </p:nvSpPr>
        <p:spPr/>
        <p:txBody>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solidFill>
                  <a:schemeClr val="bg1">
                    <a:lumMod val="65000"/>
                  </a:schemeClr>
                </a:solidFill>
              </a:rPr>
              <a:t>What:</a:t>
            </a:r>
          </a:p>
          <a:p>
            <a:pPr marL="342900" indent="-342900">
              <a:buFont typeface="Arial" panose="020B0604020202020204" pitchFamily="34" charset="0"/>
              <a:buChar char="•"/>
            </a:pPr>
            <a:r>
              <a:rPr lang="en-US" dirty="0">
                <a:solidFill>
                  <a:schemeClr val="bg1">
                    <a:lumMod val="65000"/>
                  </a:schemeClr>
                </a:solidFill>
              </a:rPr>
              <a:t>Models that describe the distribution of species across space or environmental gradients</a:t>
            </a:r>
          </a:p>
          <a:p>
            <a:endParaRPr lang="en-US" i="1" dirty="0"/>
          </a:p>
          <a:p>
            <a:r>
              <a:rPr lang="en-US" dirty="0"/>
              <a:t>How:</a:t>
            </a:r>
          </a:p>
          <a:p>
            <a:pPr marL="342900" indent="-342900">
              <a:buFont typeface="Arial" panose="020B0604020202020204" pitchFamily="34" charset="0"/>
              <a:buChar char="•"/>
            </a:pPr>
            <a:r>
              <a:rPr lang="en-US" dirty="0"/>
              <a:t>Develop statistical relationships between environmental conditions and locations where a species is present (and, in some cases, absent)</a:t>
            </a:r>
          </a:p>
          <a:p>
            <a:r>
              <a:rPr lang="en-US" dirty="0"/>
              <a:t>	</a:t>
            </a:r>
            <a:r>
              <a:rPr lang="en-US" dirty="0">
                <a:solidFill>
                  <a:srgbClr val="004CFF"/>
                </a:solidFill>
              </a:rPr>
              <a:t>Correlative vs. Mechanistic</a:t>
            </a:r>
          </a:p>
        </p:txBody>
      </p:sp>
      <p:sp>
        <p:nvSpPr>
          <p:cNvPr id="5" name="TextBox 4">
            <a:extLst>
              <a:ext uri="{FF2B5EF4-FFF2-40B4-BE49-F238E27FC236}">
                <a16:creationId xmlns:a16="http://schemas.microsoft.com/office/drawing/2014/main" id="{F4A8D154-A5D1-0C4B-A2B9-AB01B3E02834}"/>
              </a:ext>
            </a:extLst>
          </p:cNvPr>
          <p:cNvSpPr txBox="1"/>
          <p:nvPr/>
        </p:nvSpPr>
        <p:spPr>
          <a:xfrm>
            <a:off x="609600" y="4364507"/>
            <a:ext cx="10972799" cy="2015936"/>
          </a:xfrm>
          <a:prstGeom prst="rect">
            <a:avLst/>
          </a:prstGeom>
          <a:noFill/>
        </p:spPr>
        <p:txBody>
          <a:bodyPr wrap="square">
            <a:spAutoFit/>
          </a:bodyPr>
          <a:lstStyle/>
          <a:p>
            <a:r>
              <a:rPr lang="en-US" sz="2500" b="1" u="sng" dirty="0">
                <a:solidFill>
                  <a:srgbClr val="004CFF"/>
                </a:solidFill>
              </a:rPr>
              <a:t>Correlative SDMs</a:t>
            </a:r>
            <a:r>
              <a:rPr lang="en-US" sz="2500" b="1" dirty="0"/>
              <a:t> </a:t>
            </a:r>
            <a:r>
              <a:rPr lang="en-US" sz="2500" dirty="0"/>
              <a:t>are based on statistical relationships between locations where a species occurs and environmental conditions.</a:t>
            </a:r>
          </a:p>
          <a:p>
            <a:endParaRPr lang="en-US" sz="2500" dirty="0">
              <a:solidFill>
                <a:srgbClr val="004CFF"/>
              </a:solidFill>
            </a:endParaRPr>
          </a:p>
          <a:p>
            <a:r>
              <a:rPr lang="en-US" sz="2500" b="1" u="sng" dirty="0">
                <a:solidFill>
                  <a:srgbClr val="004CFF"/>
                </a:solidFill>
              </a:rPr>
              <a:t>Mechanistic SDMs</a:t>
            </a:r>
            <a:r>
              <a:rPr lang="en-US" sz="2500" dirty="0"/>
              <a:t> are based on physiological and/or demographic processes that underly the response of a species to environmental conditions.</a:t>
            </a:r>
            <a:endParaRPr lang="en-US" sz="2500" b="1" i="1" dirty="0"/>
          </a:p>
        </p:txBody>
      </p:sp>
    </p:spTree>
    <p:extLst>
      <p:ext uri="{BB962C8B-B14F-4D97-AF65-F5344CB8AC3E}">
        <p14:creationId xmlns:p14="http://schemas.microsoft.com/office/powerpoint/2010/main" val="288941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BA35820-5DB8-394D-8B3A-B1BE408A4AF3}"/>
              </a:ext>
            </a:extLst>
          </p:cNvPr>
          <p:cNvPicPr>
            <a:picLocks noGrp="1" noChangeAspect="1" noChangeArrowheads="1"/>
          </p:cNvPicPr>
          <p:nvPr>
            <p:ph idx="1"/>
          </p:nvPr>
        </p:nvPicPr>
        <p:blipFill>
          <a:blip r:embed="rId2"/>
          <a:srcRect/>
          <a:stretch/>
        </p:blipFill>
        <p:spPr bwMode="auto">
          <a:xfrm>
            <a:off x="991729" y="1567950"/>
            <a:ext cx="10208542" cy="43949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52EF9BA-DF49-3A4C-AAB5-26CCA4966A82}"/>
              </a:ext>
            </a:extLst>
          </p:cNvPr>
          <p:cNvSpPr/>
          <p:nvPr/>
        </p:nvSpPr>
        <p:spPr>
          <a:xfrm>
            <a:off x="7980654" y="6488668"/>
            <a:ext cx="4211346" cy="369332"/>
          </a:xfrm>
          <a:prstGeom prst="rect">
            <a:avLst/>
          </a:prstGeom>
        </p:spPr>
        <p:txBody>
          <a:bodyPr wrap="none">
            <a:spAutoFit/>
          </a:bodyPr>
          <a:lstStyle/>
          <a:p>
            <a:r>
              <a:rPr lang="en-US" dirty="0"/>
              <a:t>https://</a:t>
            </a:r>
            <a:r>
              <a:rPr lang="en-US" dirty="0" err="1"/>
              <a:t>damariszurell.github.io</a:t>
            </a:r>
            <a:r>
              <a:rPr lang="en-US" dirty="0"/>
              <a:t>/SDM-Intro/</a:t>
            </a:r>
          </a:p>
        </p:txBody>
      </p:sp>
      <p:sp>
        <p:nvSpPr>
          <p:cNvPr id="9" name="Title 6">
            <a:extLst>
              <a:ext uri="{FF2B5EF4-FFF2-40B4-BE49-F238E27FC236}">
                <a16:creationId xmlns:a16="http://schemas.microsoft.com/office/drawing/2014/main" id="{78592108-7D48-F64E-8A4E-63B169B47396}"/>
              </a:ext>
            </a:extLst>
          </p:cNvPr>
          <p:cNvSpPr>
            <a:spLocks noGrp="1"/>
          </p:cNvSpPr>
          <p:nvPr>
            <p:ph type="title"/>
          </p:nvPr>
        </p:nvSpPr>
        <p:spPr/>
        <p:txBody>
          <a:bodyPr>
            <a:normAutofit/>
          </a:bodyPr>
          <a:lstStyle/>
          <a:p>
            <a:r>
              <a:rPr lang="en-US" dirty="0"/>
              <a:t>Correlative SDMs/ENMs</a:t>
            </a:r>
          </a:p>
        </p:txBody>
      </p:sp>
      <p:sp>
        <p:nvSpPr>
          <p:cNvPr id="2" name="Rectangle 1">
            <a:extLst>
              <a:ext uri="{FF2B5EF4-FFF2-40B4-BE49-F238E27FC236}">
                <a16:creationId xmlns:a16="http://schemas.microsoft.com/office/drawing/2014/main" id="{B4649B5D-AAAE-5A41-AFCC-08C8AA4F46AD}"/>
              </a:ext>
            </a:extLst>
          </p:cNvPr>
          <p:cNvSpPr/>
          <p:nvPr/>
        </p:nvSpPr>
        <p:spPr>
          <a:xfrm>
            <a:off x="4282964" y="1567949"/>
            <a:ext cx="3284483" cy="45453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186305-19D1-B44F-8F26-2722A1E18DB2}"/>
              </a:ext>
            </a:extLst>
          </p:cNvPr>
          <p:cNvSpPr/>
          <p:nvPr/>
        </p:nvSpPr>
        <p:spPr>
          <a:xfrm>
            <a:off x="7567447" y="1567948"/>
            <a:ext cx="3646501" cy="45453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5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307" b="307"/>
          <a:stretch/>
        </p:blipFill>
        <p:spPr>
          <a:xfrm>
            <a:off x="5831632" y="4026763"/>
            <a:ext cx="4742423" cy="2695087"/>
          </a:xfrm>
          <a:prstGeom prst="rect">
            <a:avLst/>
          </a:prstGeom>
          <a:ln>
            <a:solidFill>
              <a:schemeClr val="tx1"/>
            </a:solidFill>
          </a:ln>
        </p:spPr>
      </p:pic>
      <p:sp>
        <p:nvSpPr>
          <p:cNvPr id="24" name="Rectangle 23"/>
          <p:cNvSpPr/>
          <p:nvPr/>
        </p:nvSpPr>
        <p:spPr>
          <a:xfrm>
            <a:off x="5740910" y="3606263"/>
            <a:ext cx="1645002" cy="430887"/>
          </a:xfrm>
          <a:prstGeom prst="rect">
            <a:avLst/>
          </a:prstGeom>
        </p:spPr>
        <p:txBody>
          <a:bodyPr wrap="none">
            <a:spAutoFit/>
          </a:bodyPr>
          <a:lstStyle/>
          <a:p>
            <a:r>
              <a:rPr lang="en-US" sz="2200" dirty="0">
                <a:latin typeface="Arial"/>
                <a:cs typeface="Arial"/>
              </a:rPr>
              <a:t>Range map</a:t>
            </a:r>
          </a:p>
        </p:txBody>
      </p:sp>
      <p:pic>
        <p:nvPicPr>
          <p:cNvPr id="19" name="Picture 18">
            <a:extLst>
              <a:ext uri="{FF2B5EF4-FFF2-40B4-BE49-F238E27FC236}">
                <a16:creationId xmlns:a16="http://schemas.microsoft.com/office/drawing/2014/main" id="{6A9DF9F6-1095-404A-BDBF-86B0F87D3804}"/>
              </a:ext>
            </a:extLst>
          </p:cNvPr>
          <p:cNvPicPr>
            <a:picLocks noChangeAspect="1"/>
          </p:cNvPicPr>
          <p:nvPr/>
        </p:nvPicPr>
        <p:blipFill rotWithShape="1">
          <a:blip r:embed="rId3"/>
          <a:srcRect t="269" b="269"/>
          <a:stretch/>
        </p:blipFill>
        <p:spPr>
          <a:xfrm>
            <a:off x="5831632" y="161202"/>
            <a:ext cx="4742423" cy="3061003"/>
          </a:xfrm>
          <a:prstGeom prst="rect">
            <a:avLst/>
          </a:prstGeom>
          <a:solidFill>
            <a:srgbClr val="FF0000"/>
          </a:solidFill>
          <a:ln w="76200">
            <a:solidFill>
              <a:srgbClr val="FF0000"/>
            </a:solidFill>
          </a:ln>
        </p:spPr>
      </p:pic>
      <p:sp>
        <p:nvSpPr>
          <p:cNvPr id="25" name="Rectangle 24">
            <a:extLst>
              <a:ext uri="{FF2B5EF4-FFF2-40B4-BE49-F238E27FC236}">
                <a16:creationId xmlns:a16="http://schemas.microsoft.com/office/drawing/2014/main" id="{C2CE0D51-81BE-8F4B-B916-7BA0041E9B97}"/>
              </a:ext>
            </a:extLst>
          </p:cNvPr>
          <p:cNvSpPr/>
          <p:nvPr/>
        </p:nvSpPr>
        <p:spPr>
          <a:xfrm>
            <a:off x="5894412" y="2574800"/>
            <a:ext cx="2630720" cy="584775"/>
          </a:xfrm>
          <a:prstGeom prst="rect">
            <a:avLst/>
          </a:prstGeom>
          <a:solidFill>
            <a:schemeClr val="bg1"/>
          </a:solidFill>
          <a:ln>
            <a:solidFill>
              <a:schemeClr val="tx1"/>
            </a:solidFill>
          </a:ln>
        </p:spPr>
        <p:txBody>
          <a:bodyPr wrap="none">
            <a:spAutoFit/>
          </a:bodyPr>
          <a:lstStyle/>
          <a:p>
            <a:r>
              <a:rPr lang="en-US" sz="1600" dirty="0">
                <a:latin typeface="Arial"/>
                <a:cs typeface="Arial"/>
              </a:rPr>
              <a:t>Occurrence observations </a:t>
            </a:r>
          </a:p>
          <a:p>
            <a:r>
              <a:rPr lang="en-US" sz="1600" dirty="0">
                <a:latin typeface="Arial"/>
                <a:cs typeface="Arial"/>
              </a:rPr>
              <a:t>(e.g., </a:t>
            </a:r>
            <a:r>
              <a:rPr lang="en-US" sz="1600" dirty="0">
                <a:latin typeface="Arial"/>
                <a:cs typeface="Arial"/>
                <a:hlinkClick r:id="rId4"/>
              </a:rPr>
              <a:t>https://www.gbif.org/</a:t>
            </a:r>
            <a:r>
              <a:rPr lang="en-US" sz="1600" dirty="0">
                <a:latin typeface="Arial"/>
                <a:cs typeface="Arial"/>
              </a:rPr>
              <a:t>)</a:t>
            </a:r>
          </a:p>
        </p:txBody>
      </p:sp>
      <p:grpSp>
        <p:nvGrpSpPr>
          <p:cNvPr id="14" name="Group 13">
            <a:extLst>
              <a:ext uri="{FF2B5EF4-FFF2-40B4-BE49-F238E27FC236}">
                <a16:creationId xmlns:a16="http://schemas.microsoft.com/office/drawing/2014/main" id="{786ECD58-358A-A744-8117-D35BEE6F9A77}"/>
              </a:ext>
            </a:extLst>
          </p:cNvPr>
          <p:cNvGrpSpPr/>
          <p:nvPr/>
        </p:nvGrpSpPr>
        <p:grpSpPr>
          <a:xfrm>
            <a:off x="9287767" y="3727455"/>
            <a:ext cx="2754020" cy="960890"/>
            <a:chOff x="9670093" y="3528738"/>
            <a:chExt cx="2754020" cy="960890"/>
          </a:xfrm>
        </p:grpSpPr>
        <p:sp>
          <p:nvSpPr>
            <p:cNvPr id="7" name="Rectangle 6">
              <a:extLst>
                <a:ext uri="{FF2B5EF4-FFF2-40B4-BE49-F238E27FC236}">
                  <a16:creationId xmlns:a16="http://schemas.microsoft.com/office/drawing/2014/main" id="{FECDD5F6-DFDC-4E46-BD9A-D5F21D7D0B86}"/>
                </a:ext>
              </a:extLst>
            </p:cNvPr>
            <p:cNvSpPr/>
            <p:nvPr/>
          </p:nvSpPr>
          <p:spPr>
            <a:xfrm>
              <a:off x="9670093" y="3539497"/>
              <a:ext cx="2655518" cy="95013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E4704E3-4C51-1048-AC90-84F835CD0BD9}"/>
                </a:ext>
              </a:extLst>
            </p:cNvPr>
            <p:cNvGrpSpPr/>
            <p:nvPr/>
          </p:nvGrpSpPr>
          <p:grpSpPr>
            <a:xfrm>
              <a:off x="9787518" y="3528738"/>
              <a:ext cx="2636595" cy="950132"/>
              <a:chOff x="4130486" y="5439097"/>
              <a:chExt cx="2636595" cy="950132"/>
            </a:xfrm>
          </p:grpSpPr>
          <p:sp>
            <p:nvSpPr>
              <p:cNvPr id="28" name="TextBox 27">
                <a:extLst>
                  <a:ext uri="{FF2B5EF4-FFF2-40B4-BE49-F238E27FC236}">
                    <a16:creationId xmlns:a16="http://schemas.microsoft.com/office/drawing/2014/main" id="{DE7D62C9-D839-F54F-9C19-39FA09F0262D}"/>
                  </a:ext>
                </a:extLst>
              </p:cNvPr>
              <p:cNvSpPr txBox="1"/>
              <p:nvPr/>
            </p:nvSpPr>
            <p:spPr>
              <a:xfrm>
                <a:off x="4357168" y="5439097"/>
                <a:ext cx="2409913" cy="950132"/>
              </a:xfrm>
              <a:prstGeom prst="rect">
                <a:avLst/>
              </a:prstGeom>
              <a:noFill/>
            </p:spPr>
            <p:txBody>
              <a:bodyPr wrap="square" rtlCol="0">
                <a:spAutoFit/>
              </a:bodyPr>
              <a:lstStyle/>
              <a:p>
                <a:pPr>
                  <a:lnSpc>
                    <a:spcPts val="2300"/>
                  </a:lnSpc>
                </a:pPr>
                <a:r>
                  <a:rPr lang="en-US" sz="1600" dirty="0">
                    <a:latin typeface="Arial"/>
                    <a:cs typeface="Arial"/>
                  </a:rPr>
                  <a:t>Breeding range</a:t>
                </a:r>
              </a:p>
              <a:p>
                <a:pPr>
                  <a:lnSpc>
                    <a:spcPts val="2300"/>
                  </a:lnSpc>
                </a:pPr>
                <a:r>
                  <a:rPr lang="en-US" sz="1600" dirty="0">
                    <a:latin typeface="Arial"/>
                    <a:cs typeface="Arial"/>
                  </a:rPr>
                  <a:t>Resident all year-round</a:t>
                </a:r>
              </a:p>
              <a:p>
                <a:pPr>
                  <a:lnSpc>
                    <a:spcPts val="2300"/>
                  </a:lnSpc>
                </a:pPr>
                <a:r>
                  <a:rPr lang="en-US" sz="1600" dirty="0">
                    <a:latin typeface="Arial"/>
                    <a:cs typeface="Arial"/>
                  </a:rPr>
                  <a:t>Non-breeding range</a:t>
                </a:r>
              </a:p>
            </p:txBody>
          </p:sp>
          <p:sp>
            <p:nvSpPr>
              <p:cNvPr id="29" name="Rectangle 28">
                <a:extLst>
                  <a:ext uri="{FF2B5EF4-FFF2-40B4-BE49-F238E27FC236}">
                    <a16:creationId xmlns:a16="http://schemas.microsoft.com/office/drawing/2014/main" id="{DDB63A38-9CCB-2B44-BA29-1E8BBDF1D268}"/>
                  </a:ext>
                </a:extLst>
              </p:cNvPr>
              <p:cNvSpPr>
                <a:spLocks noChangeAspect="1"/>
              </p:cNvSpPr>
              <p:nvPr/>
            </p:nvSpPr>
            <p:spPr>
              <a:xfrm>
                <a:off x="4130486" y="5523767"/>
                <a:ext cx="226682" cy="238602"/>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962D73AB-87EF-CF44-9CF2-59B8857BC734}"/>
                  </a:ext>
                </a:extLst>
              </p:cNvPr>
              <p:cNvSpPr>
                <a:spLocks noChangeAspect="1"/>
              </p:cNvSpPr>
              <p:nvPr/>
            </p:nvSpPr>
            <p:spPr>
              <a:xfrm>
                <a:off x="4130486" y="5815626"/>
                <a:ext cx="226682" cy="238602"/>
              </a:xfrm>
              <a:prstGeom prst="rect">
                <a:avLst/>
              </a:prstGeom>
              <a:solidFill>
                <a:srgbClr val="008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547D6833-0256-F540-B911-A658C954979C}"/>
                  </a:ext>
                </a:extLst>
              </p:cNvPr>
              <p:cNvSpPr>
                <a:spLocks noChangeAspect="1"/>
              </p:cNvSpPr>
              <p:nvPr/>
            </p:nvSpPr>
            <p:spPr>
              <a:xfrm>
                <a:off x="4130486" y="6107486"/>
                <a:ext cx="226682" cy="238602"/>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8" name="Title 1">
            <a:extLst>
              <a:ext uri="{FF2B5EF4-FFF2-40B4-BE49-F238E27FC236}">
                <a16:creationId xmlns:a16="http://schemas.microsoft.com/office/drawing/2014/main" id="{FA2E460B-FA80-3642-ADF7-5C3D26CC8871}"/>
              </a:ext>
            </a:extLst>
          </p:cNvPr>
          <p:cNvSpPr>
            <a:spLocks noGrp="1"/>
          </p:cNvSpPr>
          <p:nvPr>
            <p:ph type="title"/>
          </p:nvPr>
        </p:nvSpPr>
        <p:spPr/>
        <p:txBody>
          <a:bodyPr>
            <a:noAutofit/>
          </a:bodyPr>
          <a:lstStyle/>
          <a:p>
            <a:pPr algn="l"/>
            <a:r>
              <a:rPr lang="en-US" sz="4400" dirty="0">
                <a:solidFill>
                  <a:srgbClr val="000000"/>
                </a:solidFill>
              </a:rPr>
              <a:t>Who is where? </a:t>
            </a:r>
          </a:p>
        </p:txBody>
      </p:sp>
      <p:sp>
        <p:nvSpPr>
          <p:cNvPr id="42" name="Right Arrow 41">
            <a:extLst>
              <a:ext uri="{FF2B5EF4-FFF2-40B4-BE49-F238E27FC236}">
                <a16:creationId xmlns:a16="http://schemas.microsoft.com/office/drawing/2014/main" id="{D8E263BB-B848-5943-A6AC-251C54E6BE82}"/>
              </a:ext>
            </a:extLst>
          </p:cNvPr>
          <p:cNvSpPr/>
          <p:nvPr/>
        </p:nvSpPr>
        <p:spPr>
          <a:xfrm rot="5400000">
            <a:off x="8372384" y="3229989"/>
            <a:ext cx="865450" cy="484632"/>
          </a:xfrm>
          <a:prstGeom prst="rightArrow">
            <a:avLst/>
          </a:prstGeom>
          <a:solidFill>
            <a:srgbClr val="004C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4734A522-150B-C34C-9998-C0E22AAA818B}"/>
              </a:ext>
            </a:extLst>
          </p:cNvPr>
          <p:cNvGrpSpPr/>
          <p:nvPr/>
        </p:nvGrpSpPr>
        <p:grpSpPr>
          <a:xfrm>
            <a:off x="623723" y="1476264"/>
            <a:ext cx="4508135" cy="4795390"/>
            <a:chOff x="260468" y="1463738"/>
            <a:chExt cx="4508135" cy="4795390"/>
          </a:xfrm>
        </p:grpSpPr>
        <p:grpSp>
          <p:nvGrpSpPr>
            <p:cNvPr id="44" name="Group 43">
              <a:extLst>
                <a:ext uri="{FF2B5EF4-FFF2-40B4-BE49-F238E27FC236}">
                  <a16:creationId xmlns:a16="http://schemas.microsoft.com/office/drawing/2014/main" id="{ED35FC27-EF12-444A-97EE-1E2C72AC3B72}"/>
                </a:ext>
              </a:extLst>
            </p:cNvPr>
            <p:cNvGrpSpPr/>
            <p:nvPr/>
          </p:nvGrpSpPr>
          <p:grpSpPr>
            <a:xfrm>
              <a:off x="324646" y="1802645"/>
              <a:ext cx="4443957" cy="4456483"/>
              <a:chOff x="2257654" y="1952783"/>
              <a:chExt cx="3681078" cy="3691454"/>
            </a:xfrm>
          </p:grpSpPr>
          <p:pic>
            <p:nvPicPr>
              <p:cNvPr id="46" name="Picture 45">
                <a:extLst>
                  <a:ext uri="{FF2B5EF4-FFF2-40B4-BE49-F238E27FC236}">
                    <a16:creationId xmlns:a16="http://schemas.microsoft.com/office/drawing/2014/main" id="{4D8BF8EF-F62C-2C42-B278-FCC84CC110FF}"/>
                  </a:ext>
                </a:extLst>
              </p:cNvPr>
              <p:cNvPicPr>
                <a:picLocks noChangeAspect="1"/>
              </p:cNvPicPr>
              <p:nvPr/>
            </p:nvPicPr>
            <p:blipFill>
              <a:blip r:embed="rId5"/>
              <a:srcRect/>
              <a:stretch/>
            </p:blipFill>
            <p:spPr>
              <a:xfrm>
                <a:off x="2257654" y="1952783"/>
                <a:ext cx="3681078" cy="3681078"/>
              </a:xfrm>
              <a:prstGeom prst="rect">
                <a:avLst/>
              </a:prstGeom>
              <a:effectLst>
                <a:softEdge rad="63500"/>
              </a:effectLst>
            </p:spPr>
          </p:pic>
          <p:sp>
            <p:nvSpPr>
              <p:cNvPr id="47" name="Rectangle 46">
                <a:extLst>
                  <a:ext uri="{FF2B5EF4-FFF2-40B4-BE49-F238E27FC236}">
                    <a16:creationId xmlns:a16="http://schemas.microsoft.com/office/drawing/2014/main" id="{B57FBE34-C76B-2A44-AA2C-F773150F167B}"/>
                  </a:ext>
                </a:extLst>
              </p:cNvPr>
              <p:cNvSpPr/>
              <p:nvPr/>
            </p:nvSpPr>
            <p:spPr>
              <a:xfrm>
                <a:off x="2300764" y="5367238"/>
                <a:ext cx="2010487" cy="276999"/>
              </a:xfrm>
              <a:prstGeom prst="rect">
                <a:avLst/>
              </a:prstGeom>
            </p:spPr>
            <p:txBody>
              <a:bodyPr wrap="none">
                <a:spAutoFit/>
              </a:bodyPr>
              <a:lstStyle/>
              <a:p>
                <a:r>
                  <a:rPr lang="en-US" sz="1200" dirty="0">
                    <a:solidFill>
                      <a:schemeClr val="bg1"/>
                    </a:solidFill>
                    <a:latin typeface="Arial"/>
                    <a:cs typeface="Arial"/>
                  </a:rPr>
                  <a:t>Photo: Shantanu </a:t>
                </a:r>
                <a:r>
                  <a:rPr lang="en-US" sz="1200" dirty="0" err="1">
                    <a:solidFill>
                      <a:schemeClr val="bg1"/>
                    </a:solidFill>
                    <a:latin typeface="Arial"/>
                    <a:cs typeface="Arial"/>
                  </a:rPr>
                  <a:t>Kuveskar</a:t>
                </a:r>
                <a:endParaRPr lang="en-US" sz="1200" dirty="0">
                  <a:solidFill>
                    <a:schemeClr val="bg1"/>
                  </a:solidFill>
                  <a:latin typeface="Arial"/>
                  <a:cs typeface="Arial"/>
                </a:endParaRPr>
              </a:p>
            </p:txBody>
          </p:sp>
        </p:grpSp>
        <p:sp>
          <p:nvSpPr>
            <p:cNvPr id="45" name="Rectangle 44">
              <a:extLst>
                <a:ext uri="{FF2B5EF4-FFF2-40B4-BE49-F238E27FC236}">
                  <a16:creationId xmlns:a16="http://schemas.microsoft.com/office/drawing/2014/main" id="{9EBD0C50-B80C-8A4E-B474-30DA49D9A62F}"/>
                </a:ext>
              </a:extLst>
            </p:cNvPr>
            <p:cNvSpPr/>
            <p:nvPr/>
          </p:nvSpPr>
          <p:spPr>
            <a:xfrm>
              <a:off x="260468" y="1463738"/>
              <a:ext cx="37112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Common kingfisher (</a:t>
              </a:r>
              <a:r>
                <a:rPr lang="en-US" i="1" dirty="0" err="1">
                  <a:latin typeface="Arial" panose="020B0604020202020204" pitchFamily="34" charset="0"/>
                  <a:cs typeface="Arial" panose="020B0604020202020204" pitchFamily="34" charset="0"/>
                </a:rPr>
                <a:t>Alcedo</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atthis</a:t>
              </a:r>
              <a:r>
                <a:rPr lang="en-US" dirty="0">
                  <a:latin typeface="Arial" panose="020B0604020202020204" pitchFamily="34" charset="0"/>
                  <a:cs typeface="Arial" panose="020B0604020202020204" pitchFamily="34" charset="0"/>
                </a:rPr>
                <a:t>)</a:t>
              </a:r>
            </a:p>
          </p:txBody>
        </p:sp>
      </p:grpSp>
      <p:sp>
        <p:nvSpPr>
          <p:cNvPr id="48" name="Right Arrow 47">
            <a:extLst>
              <a:ext uri="{FF2B5EF4-FFF2-40B4-BE49-F238E27FC236}">
                <a16:creationId xmlns:a16="http://schemas.microsoft.com/office/drawing/2014/main" id="{C7E9A269-90FA-C74E-B816-17155DD6E0AC}"/>
              </a:ext>
            </a:extLst>
          </p:cNvPr>
          <p:cNvSpPr/>
          <p:nvPr/>
        </p:nvSpPr>
        <p:spPr>
          <a:xfrm rot="20285590">
            <a:off x="4434611" y="2240589"/>
            <a:ext cx="1356266" cy="484632"/>
          </a:xfrm>
          <a:prstGeom prst="rightArrow">
            <a:avLst/>
          </a:prstGeom>
          <a:solidFill>
            <a:srgbClr val="004C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275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3D8FBB5-64D9-6440-B94E-B0069686C6B7}"/>
              </a:ext>
            </a:extLst>
          </p:cNvPr>
          <p:cNvGraphicFramePr>
            <a:graphicFrameLocks noGrp="1"/>
          </p:cNvGraphicFramePr>
          <p:nvPr/>
        </p:nvGraphicFramePr>
        <p:xfrm>
          <a:off x="724005" y="2295134"/>
          <a:ext cx="10743989" cy="4254752"/>
        </p:xfrm>
        <a:graphic>
          <a:graphicData uri="http://schemas.openxmlformats.org/drawingml/2006/table">
            <a:tbl>
              <a:tblPr>
                <a:tableStyleId>{616DA210-FB5B-4158-B5E0-FEB733F419BA}</a:tableStyleId>
              </a:tblPr>
              <a:tblGrid>
                <a:gridCol w="5420066">
                  <a:extLst>
                    <a:ext uri="{9D8B030D-6E8A-4147-A177-3AD203B41FA5}">
                      <a16:colId xmlns:a16="http://schemas.microsoft.com/office/drawing/2014/main" val="775866069"/>
                    </a:ext>
                  </a:extLst>
                </a:gridCol>
                <a:gridCol w="5323923">
                  <a:extLst>
                    <a:ext uri="{9D8B030D-6E8A-4147-A177-3AD203B41FA5}">
                      <a16:colId xmlns:a16="http://schemas.microsoft.com/office/drawing/2014/main" val="4253222590"/>
                    </a:ext>
                  </a:extLst>
                </a:gridCol>
              </a:tblGrid>
              <a:tr h="200368">
                <a:tc>
                  <a:txBody>
                    <a:bodyPr/>
                    <a:lstStyle/>
                    <a:p>
                      <a:pPr algn="l" fontAlgn="b"/>
                      <a:r>
                        <a:rPr lang="en-US" sz="1400" b="1" u="none" strike="noStrike" dirty="0">
                          <a:solidFill>
                            <a:schemeClr val="bg1"/>
                          </a:solidFill>
                          <a:effectLst/>
                          <a:latin typeface="Arial" panose="020B0604020202020204" pitchFamily="34" charset="0"/>
                          <a:cs typeface="Arial" panose="020B0604020202020204" pitchFamily="34" charset="0"/>
                        </a:rPr>
                        <a:t> Dataset</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9392" marR="9392" marT="9392" marB="0" anchor="b">
                    <a:solidFill>
                      <a:schemeClr val="tx1"/>
                    </a:solidFill>
                  </a:tcPr>
                </a:tc>
                <a:tc>
                  <a:txBody>
                    <a:bodyPr/>
                    <a:lstStyle/>
                    <a:p>
                      <a:pPr marL="72000" algn="l" fontAlgn="b"/>
                      <a:r>
                        <a:rPr lang="en-US" sz="1400" b="1" u="none" strike="noStrike" dirty="0">
                          <a:solidFill>
                            <a:schemeClr val="bg1"/>
                          </a:solidFill>
                          <a:effectLst/>
                          <a:latin typeface="Arial" panose="020B0604020202020204" pitchFamily="34" charset="0"/>
                          <a:cs typeface="Arial" panose="020B0604020202020204" pitchFamily="34" charset="0"/>
                        </a:rPr>
                        <a:t>Link</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9392" marR="9392" marT="9392" marB="0" anchor="b">
                    <a:solidFill>
                      <a:schemeClr val="tx1"/>
                    </a:solidFill>
                  </a:tcPr>
                </a:tc>
                <a:extLst>
                  <a:ext uri="{0D108BD9-81ED-4DB2-BD59-A6C34878D82A}">
                    <a16:rowId xmlns:a16="http://schemas.microsoft.com/office/drawing/2014/main" val="1176519077"/>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ArtPortalen</a:t>
                      </a:r>
                      <a:r>
                        <a:rPr lang="en-US" sz="1400" u="none" strike="noStrike" dirty="0">
                          <a:effectLst/>
                          <a:latin typeface="Arial" panose="020B0604020202020204" pitchFamily="34" charset="0"/>
                          <a:cs typeface="Arial" panose="020B0604020202020204" pitchFamily="34" charset="0"/>
                        </a:rPr>
                        <a:t> (Sweden)</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r>
                        <a:rPr lang="en-US" sz="1400" u="none"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hlinkClick r:id="rId3"/>
                        </a:rPr>
                        <a:t>https://www.artportalen.se/</a:t>
                      </a:r>
                      <a:endParaRPr lang="en-US" sz="1400" dirty="0">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670475411"/>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Biodiversity Information Serving Our Nation (BISON)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4"/>
                        </a:rPr>
                        <a:t>https://bison.usgs.gov/</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2624751902"/>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BioTime</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5"/>
                        </a:rPr>
                        <a:t>http://biotime.st-andrews.ac.uk/home.php</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1957132371"/>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Botanical Information and Ecology Network (BIEN)</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a:effectLst/>
                          <a:latin typeface="Arial" panose="020B0604020202020204" pitchFamily="34" charset="0"/>
                          <a:cs typeface="Arial" panose="020B0604020202020204" pitchFamily="34" charset="0"/>
                          <a:hlinkClick r:id="rId6"/>
                        </a:rPr>
                        <a:t>http://bien.nceas.ucsb.edu/bien/</a:t>
                      </a:r>
                      <a:endParaRPr lang="en-US" sz="1400" b="0" i="0" u="sng" strike="noStrike">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77871326"/>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eBird</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7"/>
                        </a:rPr>
                        <a:t>https://ebird.org/home</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343022966"/>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ForestGEO</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8"/>
                        </a:rPr>
                        <a:t>https://forestgeo.si.edu/</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1620660954"/>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ForestPlots.net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9"/>
                        </a:rPr>
                        <a:t>https://www.forestplots.net/</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1377997017"/>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Global Biodiversity Information Facility (GBIF)</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0"/>
                        </a:rPr>
                        <a:t>https://www.gbif.org/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2734513020"/>
                  </a:ext>
                </a:extLst>
              </a:tr>
              <a:tr h="252000">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 </a:t>
                      </a:r>
                      <a:r>
                        <a:rPr lang="en-US" sz="1400" b="0" i="0" u="none" strike="noStrike" dirty="0" err="1">
                          <a:solidFill>
                            <a:srgbClr val="000000"/>
                          </a:solidFill>
                          <a:effectLst/>
                          <a:latin typeface="Arial" panose="020B0604020202020204" pitchFamily="34" charset="0"/>
                          <a:cs typeface="Arial" panose="020B0604020202020204" pitchFamily="34" charset="0"/>
                        </a:rPr>
                        <a:t>iNaturalist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dirty="0">
                          <a:latin typeface="Arial" panose="020B0604020202020204" pitchFamily="34" charset="0"/>
                          <a:cs typeface="Arial" panose="020B0604020202020204" pitchFamily="34" charset="0"/>
                          <a:hlinkClick r:id="rId11"/>
                        </a:rPr>
                        <a:t>https://www.inaturalist.org/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2260907142"/>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International Union for the Conservation of Nature (IUCN) </a:t>
                      </a:r>
                      <a:r>
                        <a:rPr lang="en-US" sz="1400" u="none" strike="noStrike" dirty="0" err="1">
                          <a:effectLst/>
                          <a:latin typeface="Arial" panose="020B0604020202020204" pitchFamily="34" charset="0"/>
                          <a:cs typeface="Arial" panose="020B0604020202020204" pitchFamily="34" charset="0"/>
                        </a:rPr>
                        <a:t>Redlist</a:t>
                      </a:r>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2"/>
                        </a:rPr>
                        <a:t>http://www.iucnredlist.org/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634445563"/>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Neotoma</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3"/>
                        </a:rPr>
                        <a:t>https://www.neotomadb.org/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480575931"/>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Paleobiology Database</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4"/>
                        </a:rPr>
                        <a:t>https://paleobiodb.org/#/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1638851181"/>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PalmTraits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5"/>
                        </a:rPr>
                        <a:t>https://datadryad.org/stash/dataset/doi:10.5061/dryad.ts45225</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939044247"/>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Phylacine</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6"/>
                        </a:rPr>
                        <a:t>https://datadryad.org/stash/dataset/doi:10.5061/dryad.bp26v20</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389597644"/>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USGS Breeding Bird Survey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7"/>
                        </a:rPr>
                        <a:t>http://www.pwrc.usgs.gov/BBS/</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2886687887"/>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VertNet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8"/>
                        </a:rPr>
                        <a:t>http://vertnet.org/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209171475"/>
                  </a:ext>
                </a:extLst>
              </a:tr>
            </a:tbl>
          </a:graphicData>
        </a:graphic>
      </p:graphicFrame>
      <p:sp>
        <p:nvSpPr>
          <p:cNvPr id="6" name="Title 1">
            <a:extLst>
              <a:ext uri="{FF2B5EF4-FFF2-40B4-BE49-F238E27FC236}">
                <a16:creationId xmlns:a16="http://schemas.microsoft.com/office/drawing/2014/main" id="{D8FB1309-A35A-9640-B47C-DCA26182C3EF}"/>
              </a:ext>
            </a:extLst>
          </p:cNvPr>
          <p:cNvSpPr>
            <a:spLocks noGrp="1"/>
          </p:cNvSpPr>
          <p:nvPr>
            <p:ph type="title"/>
          </p:nvPr>
        </p:nvSpPr>
        <p:spPr/>
        <p:txBody>
          <a:bodyPr>
            <a:noAutofit/>
          </a:bodyPr>
          <a:lstStyle/>
          <a:p>
            <a:pPr algn="l"/>
            <a:r>
              <a:rPr lang="en-US" sz="4400" dirty="0">
                <a:solidFill>
                  <a:srgbClr val="000000"/>
                </a:solidFill>
              </a:rPr>
              <a:t>Who is where? </a:t>
            </a:r>
          </a:p>
        </p:txBody>
      </p:sp>
      <p:sp>
        <p:nvSpPr>
          <p:cNvPr id="4" name="Rounded Rectangle 3">
            <a:extLst>
              <a:ext uri="{FF2B5EF4-FFF2-40B4-BE49-F238E27FC236}">
                <a16:creationId xmlns:a16="http://schemas.microsoft.com/office/drawing/2014/main" id="{2E459225-7936-3947-82B1-29AC18F957C9}"/>
              </a:ext>
            </a:extLst>
          </p:cNvPr>
          <p:cNvSpPr/>
          <p:nvPr/>
        </p:nvSpPr>
        <p:spPr>
          <a:xfrm>
            <a:off x="6551112" y="274638"/>
            <a:ext cx="3494762" cy="1817209"/>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a:solidFill>
                  <a:schemeClr val="tx1"/>
                </a:solidFill>
                <a:latin typeface="Arial"/>
                <a:cs typeface="Arial"/>
              </a:rPr>
              <a:t>Species observations</a:t>
            </a:r>
          </a:p>
          <a:p>
            <a:pPr marL="285750" indent="-285750">
              <a:buFont typeface="Arial"/>
              <a:buChar char="•"/>
            </a:pPr>
            <a:r>
              <a:rPr lang="en-US" dirty="0">
                <a:solidFill>
                  <a:schemeClr val="tx1"/>
                </a:solidFill>
                <a:latin typeface="Arial"/>
                <a:cs typeface="Arial"/>
              </a:rPr>
              <a:t>Checklists</a:t>
            </a:r>
          </a:p>
          <a:p>
            <a:pPr marL="285750" indent="-285750">
              <a:buFont typeface="Arial"/>
              <a:buChar char="•"/>
            </a:pPr>
            <a:r>
              <a:rPr lang="en-US" dirty="0">
                <a:solidFill>
                  <a:schemeClr val="tx1"/>
                </a:solidFill>
                <a:latin typeface="Arial"/>
                <a:cs typeface="Arial"/>
              </a:rPr>
              <a:t>Other studies</a:t>
            </a:r>
          </a:p>
          <a:p>
            <a:pPr marL="285750" indent="-285750">
              <a:buFont typeface="Arial"/>
              <a:buChar char="•"/>
            </a:pPr>
            <a:r>
              <a:rPr lang="en-US" dirty="0">
                <a:solidFill>
                  <a:schemeClr val="tx1"/>
                </a:solidFill>
                <a:latin typeface="Arial"/>
                <a:cs typeface="Arial"/>
              </a:rPr>
              <a:t>Herbarium collections</a:t>
            </a:r>
          </a:p>
          <a:p>
            <a:pPr marL="285750" indent="-285750">
              <a:buFont typeface="Arial"/>
              <a:buChar char="•"/>
            </a:pPr>
            <a:r>
              <a:rPr lang="en-US" dirty="0">
                <a:solidFill>
                  <a:schemeClr val="tx1"/>
                </a:solidFill>
                <a:latin typeface="Arial"/>
                <a:cs typeface="Arial"/>
              </a:rPr>
              <a:t>Other biological collections</a:t>
            </a:r>
          </a:p>
          <a:p>
            <a:pPr marL="285750" indent="-285750">
              <a:buFont typeface="Arial"/>
              <a:buChar char="•"/>
            </a:pPr>
            <a:r>
              <a:rPr lang="en-US" dirty="0">
                <a:solidFill>
                  <a:schemeClr val="tx1"/>
                </a:solidFill>
                <a:latin typeface="Arial"/>
                <a:cs typeface="Arial"/>
              </a:rPr>
              <a:t>Citizen science</a:t>
            </a:r>
          </a:p>
        </p:txBody>
      </p:sp>
      <p:sp>
        <p:nvSpPr>
          <p:cNvPr id="2" name="TextBox 1">
            <a:extLst>
              <a:ext uri="{FF2B5EF4-FFF2-40B4-BE49-F238E27FC236}">
                <a16:creationId xmlns:a16="http://schemas.microsoft.com/office/drawing/2014/main" id="{7FDBC928-87AC-414A-BDF9-3104618A4665}"/>
              </a:ext>
            </a:extLst>
          </p:cNvPr>
          <p:cNvSpPr txBox="1"/>
          <p:nvPr/>
        </p:nvSpPr>
        <p:spPr>
          <a:xfrm>
            <a:off x="724005" y="1417638"/>
            <a:ext cx="3361818" cy="400110"/>
          </a:xfrm>
          <a:prstGeom prst="rect">
            <a:avLst/>
          </a:prstGeom>
          <a:noFill/>
        </p:spPr>
        <p:txBody>
          <a:bodyPr wrap="none" rtlCol="0">
            <a:spAutoFit/>
          </a:bodyPr>
          <a:lstStyle/>
          <a:p>
            <a:r>
              <a:rPr lang="en-US" sz="2000" i="1" dirty="0">
                <a:latin typeface="Arial"/>
                <a:cs typeface="Arial"/>
              </a:rPr>
              <a:t>Species occurrence records</a:t>
            </a:r>
          </a:p>
        </p:txBody>
      </p:sp>
    </p:spTree>
    <p:extLst>
      <p:ext uri="{BB962C8B-B14F-4D97-AF65-F5344CB8AC3E}">
        <p14:creationId xmlns:p14="http://schemas.microsoft.com/office/powerpoint/2010/main" val="1744643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D58573-CD1B-0740-B121-48B066B150D6}"/>
              </a:ext>
            </a:extLst>
          </p:cNvPr>
          <p:cNvPicPr>
            <a:picLocks noChangeAspect="1"/>
          </p:cNvPicPr>
          <p:nvPr/>
        </p:nvPicPr>
        <p:blipFill>
          <a:blip r:embed="rId3"/>
          <a:srcRect/>
          <a:stretch/>
        </p:blipFill>
        <p:spPr>
          <a:xfrm>
            <a:off x="102099" y="2070957"/>
            <a:ext cx="6260494" cy="3708041"/>
          </a:xfrm>
          <a:prstGeom prst="rect">
            <a:avLst/>
          </a:prstGeom>
        </p:spPr>
      </p:pic>
      <p:pic>
        <p:nvPicPr>
          <p:cNvPr id="4" name="Picture 3">
            <a:extLst>
              <a:ext uri="{FF2B5EF4-FFF2-40B4-BE49-F238E27FC236}">
                <a16:creationId xmlns:a16="http://schemas.microsoft.com/office/drawing/2014/main" id="{D7D1298F-0805-B14F-840B-DA7318F261BB}"/>
              </a:ext>
            </a:extLst>
          </p:cNvPr>
          <p:cNvPicPr>
            <a:picLocks noChangeAspect="1"/>
          </p:cNvPicPr>
          <p:nvPr/>
        </p:nvPicPr>
        <p:blipFill>
          <a:blip r:embed="rId4"/>
          <a:srcRect/>
          <a:stretch/>
        </p:blipFill>
        <p:spPr>
          <a:xfrm>
            <a:off x="6362843" y="2069522"/>
            <a:ext cx="5723931" cy="3629810"/>
          </a:xfrm>
          <a:prstGeom prst="rect">
            <a:avLst/>
          </a:prstGeom>
        </p:spPr>
      </p:pic>
      <p:sp>
        <p:nvSpPr>
          <p:cNvPr id="5" name="Oval 4">
            <a:extLst>
              <a:ext uri="{FF2B5EF4-FFF2-40B4-BE49-F238E27FC236}">
                <a16:creationId xmlns:a16="http://schemas.microsoft.com/office/drawing/2014/main" id="{B3BB7E34-73F7-B34E-8E51-01B0D82F4424}"/>
              </a:ext>
            </a:extLst>
          </p:cNvPr>
          <p:cNvSpPr/>
          <p:nvPr/>
        </p:nvSpPr>
        <p:spPr>
          <a:xfrm>
            <a:off x="6362592" y="1830164"/>
            <a:ext cx="630811" cy="68712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2B56545-39FA-FF4C-B879-D0B5C8657DC4}"/>
              </a:ext>
            </a:extLst>
          </p:cNvPr>
          <p:cNvSpPr/>
          <p:nvPr/>
        </p:nvSpPr>
        <p:spPr>
          <a:xfrm>
            <a:off x="102099" y="1803343"/>
            <a:ext cx="733415" cy="713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8E62A9-2CE4-D646-B0A7-06BD7E738F5B}"/>
              </a:ext>
            </a:extLst>
          </p:cNvPr>
          <p:cNvSpPr txBox="1"/>
          <p:nvPr/>
        </p:nvSpPr>
        <p:spPr>
          <a:xfrm>
            <a:off x="1209837" y="1671151"/>
            <a:ext cx="4045018" cy="553998"/>
          </a:xfrm>
          <a:prstGeom prst="rect">
            <a:avLst/>
          </a:prstGeom>
          <a:noFill/>
        </p:spPr>
        <p:txBody>
          <a:bodyPr wrap="none" rtlCol="0">
            <a:spAutoFit/>
          </a:bodyPr>
          <a:lstStyle/>
          <a:p>
            <a:r>
              <a:rPr lang="en-US" sz="3000" b="1" dirty="0">
                <a:latin typeface="Arial"/>
                <a:cs typeface="Arial"/>
              </a:rPr>
              <a:t>Taxonomic Coverage</a:t>
            </a:r>
          </a:p>
        </p:txBody>
      </p:sp>
      <p:sp>
        <p:nvSpPr>
          <p:cNvPr id="12" name="TextBox 11">
            <a:extLst>
              <a:ext uri="{FF2B5EF4-FFF2-40B4-BE49-F238E27FC236}">
                <a16:creationId xmlns:a16="http://schemas.microsoft.com/office/drawing/2014/main" id="{61970E88-FEA0-F147-AB3B-E0793BE3521D}"/>
              </a:ext>
            </a:extLst>
          </p:cNvPr>
          <p:cNvSpPr txBox="1"/>
          <p:nvPr/>
        </p:nvSpPr>
        <p:spPr>
          <a:xfrm>
            <a:off x="7134332" y="1671151"/>
            <a:ext cx="4180953" cy="553998"/>
          </a:xfrm>
          <a:prstGeom prst="rect">
            <a:avLst/>
          </a:prstGeom>
          <a:noFill/>
        </p:spPr>
        <p:txBody>
          <a:bodyPr wrap="none" rtlCol="0">
            <a:spAutoFit/>
          </a:bodyPr>
          <a:lstStyle/>
          <a:p>
            <a:r>
              <a:rPr lang="en-US" sz="3000" b="1" dirty="0">
                <a:latin typeface="Arial"/>
                <a:cs typeface="Arial"/>
              </a:rPr>
              <a:t>Geographic Coverage</a:t>
            </a:r>
          </a:p>
        </p:txBody>
      </p:sp>
      <p:sp>
        <p:nvSpPr>
          <p:cNvPr id="17" name="Rectangle 16">
            <a:extLst>
              <a:ext uri="{FF2B5EF4-FFF2-40B4-BE49-F238E27FC236}">
                <a16:creationId xmlns:a16="http://schemas.microsoft.com/office/drawing/2014/main" id="{AF686F74-6B86-B947-BC33-4F28E323823E}"/>
              </a:ext>
            </a:extLst>
          </p:cNvPr>
          <p:cNvSpPr/>
          <p:nvPr/>
        </p:nvSpPr>
        <p:spPr>
          <a:xfrm>
            <a:off x="102099" y="6259191"/>
            <a:ext cx="11984926" cy="523220"/>
          </a:xfrm>
          <a:prstGeom prst="rect">
            <a:avLst/>
          </a:prstGeom>
        </p:spPr>
        <p:txBody>
          <a:bodyPr wrap="square">
            <a:spAutoFit/>
          </a:bodyPr>
          <a:lstStyle/>
          <a:p>
            <a:r>
              <a:rPr lang="en-US" sz="1400" dirty="0">
                <a:solidFill>
                  <a:srgbClr val="1C1D1E"/>
                </a:solidFill>
                <a:latin typeface="Arial" panose="020B0604020202020204" pitchFamily="34" charset="0"/>
                <a:cs typeface="Arial" panose="020B0604020202020204" pitchFamily="34" charset="0"/>
              </a:rPr>
              <a:t>Meyer </a:t>
            </a:r>
            <a:r>
              <a:rPr lang="en-US" sz="1400" i="1" dirty="0">
                <a:solidFill>
                  <a:srgbClr val="1C1D1E"/>
                </a:solidFill>
                <a:latin typeface="Arial" panose="020B0604020202020204" pitchFamily="34" charset="0"/>
                <a:cs typeface="Arial" panose="020B0604020202020204" pitchFamily="34" charset="0"/>
              </a:rPr>
              <a:t>et al. </a:t>
            </a:r>
            <a:r>
              <a:rPr lang="en-US" sz="1400" dirty="0">
                <a:solidFill>
                  <a:srgbClr val="1C1D1E"/>
                </a:solidFill>
                <a:latin typeface="Arial" panose="020B0604020202020204" pitchFamily="34" charset="0"/>
                <a:cs typeface="Arial" panose="020B0604020202020204" pitchFamily="34" charset="0"/>
              </a:rPr>
              <a:t>(2016) Multidimensional biases, gaps and uncertainties in global plant occurrence information. Ecology Letters, 19: 992-1006. doi:</a:t>
            </a:r>
            <a:r>
              <a:rPr lang="en-US" sz="1400" dirty="0">
                <a:solidFill>
                  <a:srgbClr val="005274"/>
                </a:solidFill>
                <a:latin typeface="Arial" panose="020B0604020202020204" pitchFamily="34" charset="0"/>
                <a:cs typeface="Arial" panose="020B0604020202020204" pitchFamily="34" charset="0"/>
                <a:hlinkClick r:id="rId5"/>
              </a:rPr>
              <a:t>10.1111/ele.12624</a:t>
            </a:r>
            <a:endParaRPr lang="en-US" sz="1400" dirty="0">
              <a:latin typeface="Arial" panose="020B0604020202020204" pitchFamily="34" charset="0"/>
              <a:cs typeface="Arial" panose="020B0604020202020204" pitchFamily="34" charset="0"/>
            </a:endParaRPr>
          </a:p>
        </p:txBody>
      </p:sp>
      <p:sp>
        <p:nvSpPr>
          <p:cNvPr id="18" name="Title 1">
            <a:extLst>
              <a:ext uri="{FF2B5EF4-FFF2-40B4-BE49-F238E27FC236}">
                <a16:creationId xmlns:a16="http://schemas.microsoft.com/office/drawing/2014/main" id="{8C72A7C7-3FD1-BE44-8516-EB6C15F9C3FE}"/>
              </a:ext>
            </a:extLst>
          </p:cNvPr>
          <p:cNvSpPr>
            <a:spLocks noGrp="1"/>
          </p:cNvSpPr>
          <p:nvPr>
            <p:ph type="title"/>
          </p:nvPr>
        </p:nvSpPr>
        <p:spPr>
          <a:xfrm>
            <a:off x="196537" y="126881"/>
            <a:ext cx="9708524" cy="1143000"/>
          </a:xfrm>
        </p:spPr>
        <p:txBody>
          <a:bodyPr>
            <a:noAutofit/>
          </a:bodyPr>
          <a:lstStyle/>
          <a:p>
            <a:pPr algn="l"/>
            <a:r>
              <a:rPr lang="en-US" sz="4400" dirty="0">
                <a:solidFill>
                  <a:srgbClr val="000000"/>
                </a:solidFill>
              </a:rPr>
              <a:t>Who is where? </a:t>
            </a:r>
          </a:p>
        </p:txBody>
      </p:sp>
      <p:sp>
        <p:nvSpPr>
          <p:cNvPr id="13" name="Rounded Rectangle 12">
            <a:extLst>
              <a:ext uri="{FF2B5EF4-FFF2-40B4-BE49-F238E27FC236}">
                <a16:creationId xmlns:a16="http://schemas.microsoft.com/office/drawing/2014/main" id="{5457E914-D874-CA48-993F-B74A658AE330}"/>
              </a:ext>
            </a:extLst>
          </p:cNvPr>
          <p:cNvSpPr/>
          <p:nvPr/>
        </p:nvSpPr>
        <p:spPr>
          <a:xfrm>
            <a:off x="5649238" y="274638"/>
            <a:ext cx="6125228" cy="802929"/>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a:cs typeface="Arial"/>
              </a:rPr>
              <a:t>Occurrence records are biased / incomplete samples in terms of taxonomy, geography, and time </a:t>
            </a:r>
          </a:p>
        </p:txBody>
      </p:sp>
    </p:spTree>
    <p:extLst>
      <p:ext uri="{BB962C8B-B14F-4D97-AF65-F5344CB8AC3E}">
        <p14:creationId xmlns:p14="http://schemas.microsoft.com/office/powerpoint/2010/main" val="1439398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7440820" y="4066122"/>
            <a:ext cx="3912152" cy="2545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pPr algn="r"/>
            <a:endParaRPr lang="en-GB" altLang="x-none" sz="1400" dirty="0">
              <a:latin typeface="Arial" charset="0"/>
            </a:endParaRPr>
          </a:p>
        </p:txBody>
      </p:sp>
      <p:sp>
        <p:nvSpPr>
          <p:cNvPr id="9" name="TextBox 8"/>
          <p:cNvSpPr txBox="1"/>
          <p:nvPr/>
        </p:nvSpPr>
        <p:spPr>
          <a:xfrm>
            <a:off x="6096000" y="1304134"/>
            <a:ext cx="6096000" cy="369332"/>
          </a:xfrm>
          <a:prstGeom prst="rect">
            <a:avLst/>
          </a:prstGeom>
          <a:noFill/>
        </p:spPr>
        <p:txBody>
          <a:bodyPr wrap="square" rtlCol="0">
            <a:spAutoFit/>
          </a:bodyPr>
          <a:lstStyle/>
          <a:p>
            <a:pPr algn="ctr"/>
            <a:r>
              <a:rPr lang="en-US" b="1" dirty="0"/>
              <a:t>Human Footprint Index</a:t>
            </a:r>
          </a:p>
        </p:txBody>
      </p:sp>
      <p:sp>
        <p:nvSpPr>
          <p:cNvPr id="12" name="TextBox 11"/>
          <p:cNvSpPr txBox="1"/>
          <p:nvPr/>
        </p:nvSpPr>
        <p:spPr>
          <a:xfrm>
            <a:off x="0" y="4055018"/>
            <a:ext cx="6095999" cy="369332"/>
          </a:xfrm>
          <a:prstGeom prst="rect">
            <a:avLst/>
          </a:prstGeom>
          <a:noFill/>
        </p:spPr>
        <p:txBody>
          <a:bodyPr wrap="square" rtlCol="0">
            <a:spAutoFit/>
          </a:bodyPr>
          <a:lstStyle/>
          <a:p>
            <a:pPr algn="ctr"/>
            <a:r>
              <a:rPr lang="en-US" b="1"/>
              <a:t>Elevation</a:t>
            </a:r>
            <a:endParaRPr lang="en-US" b="1" dirty="0"/>
          </a:p>
        </p:txBody>
      </p:sp>
      <p:pic>
        <p:nvPicPr>
          <p:cNvPr id="5" name="Picture 4"/>
          <p:cNvPicPr>
            <a:picLocks noChangeAspect="1"/>
          </p:cNvPicPr>
          <p:nvPr/>
        </p:nvPicPr>
        <p:blipFill>
          <a:blip r:embed="rId3"/>
          <a:stretch>
            <a:fillRect/>
          </a:stretch>
        </p:blipFill>
        <p:spPr>
          <a:xfrm>
            <a:off x="516835" y="4671472"/>
            <a:ext cx="4921603" cy="2119329"/>
          </a:xfrm>
          <a:prstGeom prst="rect">
            <a:avLst/>
          </a:prstGeom>
        </p:spPr>
      </p:pic>
      <p:sp>
        <p:nvSpPr>
          <p:cNvPr id="16" name="TextBox 15"/>
          <p:cNvSpPr txBox="1"/>
          <p:nvPr/>
        </p:nvSpPr>
        <p:spPr>
          <a:xfrm>
            <a:off x="1" y="1300534"/>
            <a:ext cx="6095998" cy="369331"/>
          </a:xfrm>
          <a:prstGeom prst="rect">
            <a:avLst/>
          </a:prstGeom>
          <a:noFill/>
        </p:spPr>
        <p:txBody>
          <a:bodyPr wrap="square" rtlCol="0">
            <a:spAutoFit/>
          </a:bodyPr>
          <a:lstStyle/>
          <a:p>
            <a:pPr algn="ctr"/>
            <a:r>
              <a:rPr lang="en-US" b="1" dirty="0"/>
              <a:t>Mean Annual Precipitation</a:t>
            </a:r>
          </a:p>
        </p:txBody>
      </p:sp>
      <p:sp>
        <p:nvSpPr>
          <p:cNvPr id="18" name="TextBox 17"/>
          <p:cNvSpPr txBox="1"/>
          <p:nvPr/>
        </p:nvSpPr>
        <p:spPr>
          <a:xfrm>
            <a:off x="6096001" y="4066122"/>
            <a:ext cx="6096000" cy="369332"/>
          </a:xfrm>
          <a:prstGeom prst="rect">
            <a:avLst/>
          </a:prstGeom>
          <a:noFill/>
        </p:spPr>
        <p:txBody>
          <a:bodyPr wrap="square" rtlCol="0">
            <a:spAutoFit/>
          </a:bodyPr>
          <a:lstStyle/>
          <a:p>
            <a:pPr algn="ctr"/>
            <a:r>
              <a:rPr lang="en-US" b="1" dirty="0"/>
              <a:t>Tree height</a:t>
            </a:r>
          </a:p>
        </p:txBody>
      </p:sp>
      <p:pic>
        <p:nvPicPr>
          <p:cNvPr id="19" name="Picture 18"/>
          <p:cNvPicPr>
            <a:picLocks noChangeAspect="1"/>
          </p:cNvPicPr>
          <p:nvPr/>
        </p:nvPicPr>
        <p:blipFill>
          <a:blip r:embed="rId4"/>
          <a:stretch>
            <a:fillRect/>
          </a:stretch>
        </p:blipFill>
        <p:spPr>
          <a:xfrm>
            <a:off x="6772917" y="4464106"/>
            <a:ext cx="5016472" cy="2326695"/>
          </a:xfrm>
          <a:prstGeom prst="rect">
            <a:avLst/>
          </a:prstGeom>
        </p:spPr>
      </p:pic>
      <p:pic>
        <p:nvPicPr>
          <p:cNvPr id="17" name="Picture 16"/>
          <p:cNvPicPr>
            <a:picLocks noChangeAspect="1"/>
          </p:cNvPicPr>
          <p:nvPr/>
        </p:nvPicPr>
        <p:blipFill>
          <a:blip r:embed="rId5"/>
          <a:stretch>
            <a:fillRect/>
          </a:stretch>
        </p:blipFill>
        <p:spPr>
          <a:xfrm>
            <a:off x="330606" y="1814843"/>
            <a:ext cx="5180021" cy="2120476"/>
          </a:xfrm>
          <a:prstGeom prst="rect">
            <a:avLst/>
          </a:prstGeom>
        </p:spPr>
      </p:pic>
      <p:pic>
        <p:nvPicPr>
          <p:cNvPr id="21" name="Picture 20"/>
          <p:cNvPicPr>
            <a:picLocks noChangeAspect="1"/>
          </p:cNvPicPr>
          <p:nvPr/>
        </p:nvPicPr>
        <p:blipFill>
          <a:blip r:embed="rId6"/>
          <a:stretch>
            <a:fillRect/>
          </a:stretch>
        </p:blipFill>
        <p:spPr>
          <a:xfrm>
            <a:off x="6341301" y="1702118"/>
            <a:ext cx="5256972" cy="2252262"/>
          </a:xfrm>
          <a:prstGeom prst="rect">
            <a:avLst/>
          </a:prstGeom>
        </p:spPr>
      </p:pic>
      <p:sp>
        <p:nvSpPr>
          <p:cNvPr id="13" name="Title 1">
            <a:extLst>
              <a:ext uri="{FF2B5EF4-FFF2-40B4-BE49-F238E27FC236}">
                <a16:creationId xmlns:a16="http://schemas.microsoft.com/office/drawing/2014/main" id="{DEEB4632-1607-744E-A2B0-A3F7C5BEE6FE}"/>
              </a:ext>
            </a:extLst>
          </p:cNvPr>
          <p:cNvSpPr>
            <a:spLocks noGrp="1"/>
          </p:cNvSpPr>
          <p:nvPr>
            <p:ph type="title"/>
          </p:nvPr>
        </p:nvSpPr>
        <p:spPr/>
        <p:txBody>
          <a:bodyPr>
            <a:noAutofit/>
          </a:bodyPr>
          <a:lstStyle/>
          <a:p>
            <a:pPr algn="l"/>
            <a:r>
              <a:rPr lang="en-US" sz="4400" dirty="0">
                <a:solidFill>
                  <a:srgbClr val="000000"/>
                </a:solidFill>
              </a:rPr>
              <a:t>Environmental data</a:t>
            </a:r>
          </a:p>
        </p:txBody>
      </p:sp>
      <p:grpSp>
        <p:nvGrpSpPr>
          <p:cNvPr id="2" name="Group 1">
            <a:extLst>
              <a:ext uri="{FF2B5EF4-FFF2-40B4-BE49-F238E27FC236}">
                <a16:creationId xmlns:a16="http://schemas.microsoft.com/office/drawing/2014/main" id="{90CAB883-F546-2C4F-B1F4-53EA41557EB8}"/>
              </a:ext>
            </a:extLst>
          </p:cNvPr>
          <p:cNvGrpSpPr/>
          <p:nvPr/>
        </p:nvGrpSpPr>
        <p:grpSpPr>
          <a:xfrm>
            <a:off x="-929857" y="2467263"/>
            <a:ext cx="14209758" cy="4390737"/>
            <a:chOff x="-929857" y="2467263"/>
            <a:chExt cx="14209758" cy="4390737"/>
          </a:xfrm>
        </p:grpSpPr>
        <p:pic>
          <p:nvPicPr>
            <p:cNvPr id="14" name="Picture 13">
              <a:extLst>
                <a:ext uri="{FF2B5EF4-FFF2-40B4-BE49-F238E27FC236}">
                  <a16:creationId xmlns:a16="http://schemas.microsoft.com/office/drawing/2014/main" id="{34D2605B-1D70-B742-9489-CA88CDCC78B8}"/>
                </a:ext>
              </a:extLst>
            </p:cNvPr>
            <p:cNvPicPr>
              <a:picLocks noChangeAspect="1"/>
            </p:cNvPicPr>
            <p:nvPr/>
          </p:nvPicPr>
          <p:blipFill>
            <a:blip r:embed="rId7"/>
            <a:stretch>
              <a:fillRect/>
            </a:stretch>
          </p:blipFill>
          <p:spPr>
            <a:xfrm rot="18841602">
              <a:off x="10900731" y="2815463"/>
              <a:ext cx="2194889" cy="2563450"/>
            </a:xfrm>
            <a:prstGeom prst="rect">
              <a:avLst/>
            </a:prstGeom>
          </p:spPr>
        </p:pic>
        <p:sp>
          <p:nvSpPr>
            <p:cNvPr id="15" name="Teardrop 14">
              <a:extLst>
                <a:ext uri="{FF2B5EF4-FFF2-40B4-BE49-F238E27FC236}">
                  <a16:creationId xmlns:a16="http://schemas.microsoft.com/office/drawing/2014/main" id="{AACE5951-385F-0C4E-9F4E-D53C09BCBD50}"/>
                </a:ext>
              </a:extLst>
            </p:cNvPr>
            <p:cNvSpPr/>
            <p:nvPr/>
          </p:nvSpPr>
          <p:spPr>
            <a:xfrm rot="18871592">
              <a:off x="11739623" y="4597197"/>
              <a:ext cx="234954" cy="234954"/>
            </a:xfrm>
            <a:prstGeom prst="teardrop">
              <a:avLst>
                <a:gd name="adj" fmla="val 200000"/>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FED4F1DB-AD4C-9B4F-9796-CA6873CCD4AD}"/>
                </a:ext>
              </a:extLst>
            </p:cNvPr>
            <p:cNvPicPr>
              <a:picLocks noChangeAspect="1"/>
            </p:cNvPicPr>
            <p:nvPr/>
          </p:nvPicPr>
          <p:blipFill rotWithShape="1">
            <a:blip r:embed="rId8"/>
            <a:srcRect b="19694"/>
            <a:stretch/>
          </p:blipFill>
          <p:spPr>
            <a:xfrm>
              <a:off x="5425701" y="5226385"/>
              <a:ext cx="1958459" cy="1631615"/>
            </a:xfrm>
            <a:prstGeom prst="rect">
              <a:avLst/>
            </a:prstGeom>
          </p:spPr>
        </p:pic>
        <p:sp>
          <p:nvSpPr>
            <p:cNvPr id="23" name="Teardrop 22">
              <a:extLst>
                <a:ext uri="{FF2B5EF4-FFF2-40B4-BE49-F238E27FC236}">
                  <a16:creationId xmlns:a16="http://schemas.microsoft.com/office/drawing/2014/main" id="{F807533A-3225-2648-BD97-F7394D40AE3D}"/>
                </a:ext>
              </a:extLst>
            </p:cNvPr>
            <p:cNvSpPr/>
            <p:nvPr/>
          </p:nvSpPr>
          <p:spPr>
            <a:xfrm rot="18871592">
              <a:off x="6304928" y="6090846"/>
              <a:ext cx="234954" cy="234954"/>
            </a:xfrm>
            <a:prstGeom prst="teardrop">
              <a:avLst>
                <a:gd name="adj" fmla="val 200000"/>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FC81390F-DB25-0941-879F-0C6C273546DB}"/>
                </a:ext>
              </a:extLst>
            </p:cNvPr>
            <p:cNvPicPr>
              <a:picLocks noChangeAspect="1"/>
            </p:cNvPicPr>
            <p:nvPr/>
          </p:nvPicPr>
          <p:blipFill>
            <a:blip r:embed="rId9"/>
            <a:stretch>
              <a:fillRect/>
            </a:stretch>
          </p:blipFill>
          <p:spPr>
            <a:xfrm rot="3042876">
              <a:off x="-593275" y="2130681"/>
              <a:ext cx="2012877" cy="2686042"/>
            </a:xfrm>
            <a:prstGeom prst="rect">
              <a:avLst/>
            </a:prstGeom>
          </p:spPr>
        </p:pic>
        <p:sp>
          <p:nvSpPr>
            <p:cNvPr id="25" name="Teardrop 24">
              <a:extLst>
                <a:ext uri="{FF2B5EF4-FFF2-40B4-BE49-F238E27FC236}">
                  <a16:creationId xmlns:a16="http://schemas.microsoft.com/office/drawing/2014/main" id="{C399E68D-4ADE-7C4D-A850-3AFB58AA156F}"/>
                </a:ext>
              </a:extLst>
            </p:cNvPr>
            <p:cNvSpPr/>
            <p:nvPr/>
          </p:nvSpPr>
          <p:spPr>
            <a:xfrm rot="18871592">
              <a:off x="412002" y="3760905"/>
              <a:ext cx="234954" cy="234954"/>
            </a:xfrm>
            <a:prstGeom prst="teardrop">
              <a:avLst>
                <a:gd name="adj" fmla="val 200000"/>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826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1999" cy="6858000"/>
          </a:xfrm>
          <a:prstGeom prst="rect">
            <a:avLst/>
          </a:prstGeom>
        </p:spPr>
      </p:pic>
      <p:sp>
        <p:nvSpPr>
          <p:cNvPr id="9" name="Rectangle 8"/>
          <p:cNvSpPr/>
          <p:nvPr/>
        </p:nvSpPr>
        <p:spPr>
          <a:xfrm>
            <a:off x="7782238" y="4690996"/>
            <a:ext cx="3121367" cy="369332"/>
          </a:xfrm>
          <a:prstGeom prst="rect">
            <a:avLst/>
          </a:prstGeom>
          <a:solidFill>
            <a:schemeClr val="tx1"/>
          </a:solidFill>
          <a:ln>
            <a:solidFill>
              <a:schemeClr val="tx1"/>
            </a:solidFill>
          </a:ln>
        </p:spPr>
        <p:txBody>
          <a:bodyPr wrap="none">
            <a:spAutoFit/>
          </a:bodyPr>
          <a:lstStyle/>
          <a:p>
            <a:pPr algn="ctr"/>
            <a:r>
              <a:rPr lang="is-IS" dirty="0">
                <a:solidFill>
                  <a:schemeClr val="bg1"/>
                </a:solidFill>
                <a:latin typeface="Futura Medium" charset="0"/>
                <a:ea typeface="Futura Medium" charset="0"/>
                <a:cs typeface="Futura Medium" charset="0"/>
              </a:rPr>
              <a:t>Hurricane tracks since 1851</a:t>
            </a:r>
            <a:endParaRPr lang="en-US" dirty="0">
              <a:solidFill>
                <a:schemeClr val="bg1"/>
              </a:solidFill>
              <a:latin typeface="Futura Medium" charset="0"/>
              <a:ea typeface="Futura Medium" charset="0"/>
              <a:cs typeface="Futura Medium" charset="0"/>
            </a:endParaRPr>
          </a:p>
        </p:txBody>
      </p:sp>
    </p:spTree>
    <p:extLst>
      <p:ext uri="{BB962C8B-B14F-4D97-AF65-F5344CB8AC3E}">
        <p14:creationId xmlns:p14="http://schemas.microsoft.com/office/powerpoint/2010/main" val="772977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3E321383-942E-8046-BB13-75B6D790309F}"/>
              </a:ext>
            </a:extLst>
          </p:cNvPr>
          <p:cNvSpPr>
            <a:spLocks noGrp="1"/>
          </p:cNvSpPr>
          <p:nvPr>
            <p:ph type="title"/>
          </p:nvPr>
        </p:nvSpPr>
        <p:spPr/>
        <p:txBody>
          <a:bodyPr>
            <a:noAutofit/>
          </a:bodyPr>
          <a:lstStyle/>
          <a:p>
            <a:pPr algn="l"/>
            <a:r>
              <a:rPr lang="en-US" sz="4400" dirty="0">
                <a:solidFill>
                  <a:srgbClr val="000000"/>
                </a:solidFill>
              </a:rPr>
              <a:t>Environmental data</a:t>
            </a:r>
          </a:p>
        </p:txBody>
      </p:sp>
      <p:sp>
        <p:nvSpPr>
          <p:cNvPr id="5" name="Rounded Rectangle 4">
            <a:extLst>
              <a:ext uri="{FF2B5EF4-FFF2-40B4-BE49-F238E27FC236}">
                <a16:creationId xmlns:a16="http://schemas.microsoft.com/office/drawing/2014/main" id="{C2582738-56E2-F342-A999-243397D2AFF7}"/>
              </a:ext>
            </a:extLst>
          </p:cNvPr>
          <p:cNvSpPr/>
          <p:nvPr/>
        </p:nvSpPr>
        <p:spPr>
          <a:xfrm>
            <a:off x="609600" y="1954924"/>
            <a:ext cx="11040842" cy="3469172"/>
          </a:xfrm>
          <a:prstGeom prst="roundRect">
            <a:avLst/>
          </a:prstGeom>
          <a:solidFill>
            <a:srgbClr val="FFE35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3000" i="1" dirty="0">
                <a:solidFill>
                  <a:schemeClr val="tx1"/>
                </a:solidFill>
                <a:latin typeface="Arial" panose="020B0604020202020204" pitchFamily="34" charset="0"/>
                <a:cs typeface="Arial" panose="020B0604020202020204" pitchFamily="34" charset="0"/>
              </a:rPr>
              <a:t>What is the biological process I am trying to understand?</a:t>
            </a:r>
          </a:p>
          <a:p>
            <a:pPr marL="285750" indent="-285750">
              <a:buFont typeface="Arial" panose="020B0604020202020204" pitchFamily="34" charset="0"/>
              <a:buChar char="•"/>
            </a:pPr>
            <a:endParaRPr lang="en-US" sz="30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000" i="1" dirty="0">
                <a:solidFill>
                  <a:schemeClr val="tx1"/>
                </a:solidFill>
                <a:latin typeface="Arial" panose="020B0604020202020204" pitchFamily="34" charset="0"/>
                <a:cs typeface="Arial" panose="020B0604020202020204" pitchFamily="34" charset="0"/>
              </a:rPr>
              <a:t>What environmental conditions might affect this process?</a:t>
            </a:r>
          </a:p>
          <a:p>
            <a:pPr marL="285750" indent="-285750">
              <a:buFont typeface="Arial" panose="020B0604020202020204" pitchFamily="34" charset="0"/>
              <a:buChar char="•"/>
            </a:pPr>
            <a:endParaRPr lang="en-US" sz="30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000" i="1" dirty="0">
                <a:solidFill>
                  <a:schemeClr val="tx1"/>
                </a:solidFill>
                <a:latin typeface="Arial" panose="020B0604020202020204" pitchFamily="34" charset="0"/>
                <a:cs typeface="Arial" panose="020B0604020202020204" pitchFamily="34" charset="0"/>
              </a:rPr>
              <a:t>What is spatial / temporal scale is relevant for my question?</a:t>
            </a:r>
            <a:endParaRPr lang="en-US" sz="3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487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BAAD23-42DD-D244-B698-DF2D453458F6}"/>
              </a:ext>
            </a:extLst>
          </p:cNvPr>
          <p:cNvSpPr>
            <a:spLocks noGrp="1"/>
          </p:cNvSpPr>
          <p:nvPr>
            <p:ph type="title"/>
          </p:nvPr>
        </p:nvSpPr>
        <p:spPr>
          <a:xfrm>
            <a:off x="609599" y="274638"/>
            <a:ext cx="11582401" cy="1143000"/>
          </a:xfrm>
        </p:spPr>
        <p:txBody>
          <a:bodyPr>
            <a:normAutofit/>
          </a:bodyPr>
          <a:lstStyle/>
          <a:p>
            <a:r>
              <a:rPr lang="en-US" dirty="0"/>
              <a:t>The what, how, why of Species Distribution Models</a:t>
            </a:r>
          </a:p>
        </p:txBody>
      </p:sp>
      <p:sp>
        <p:nvSpPr>
          <p:cNvPr id="7" name="Rectangle 6">
            <a:extLst>
              <a:ext uri="{FF2B5EF4-FFF2-40B4-BE49-F238E27FC236}">
                <a16:creationId xmlns:a16="http://schemas.microsoft.com/office/drawing/2014/main" id="{8F732189-5DC0-A246-B9BB-4BC09CD915C9}"/>
              </a:ext>
            </a:extLst>
          </p:cNvPr>
          <p:cNvSpPr/>
          <p:nvPr/>
        </p:nvSpPr>
        <p:spPr>
          <a:xfrm>
            <a:off x="0" y="6488668"/>
            <a:ext cx="3970751" cy="369332"/>
          </a:xfrm>
          <a:prstGeom prst="rect">
            <a:avLst/>
          </a:prstGeom>
        </p:spPr>
        <p:txBody>
          <a:bodyPr wrap="square">
            <a:spAutoFit/>
          </a:bodyPr>
          <a:lstStyle/>
          <a:p>
            <a:r>
              <a:rPr lang="en-US" dirty="0"/>
              <a:t>Grinnell (1917) doi:</a:t>
            </a:r>
            <a:r>
              <a:rPr lang="en-US" dirty="0">
                <a:hlinkClick r:id="rId2"/>
              </a:rPr>
              <a:t>10.2307/4072271</a:t>
            </a:r>
            <a:endParaRPr lang="en-US" dirty="0"/>
          </a:p>
        </p:txBody>
      </p:sp>
      <p:sp>
        <p:nvSpPr>
          <p:cNvPr id="5" name="Rectangle 4">
            <a:extLst>
              <a:ext uri="{FF2B5EF4-FFF2-40B4-BE49-F238E27FC236}">
                <a16:creationId xmlns:a16="http://schemas.microsoft.com/office/drawing/2014/main" id="{A2CF33CD-D964-D24D-8BAB-76F060E99A72}"/>
              </a:ext>
            </a:extLst>
          </p:cNvPr>
          <p:cNvSpPr/>
          <p:nvPr/>
        </p:nvSpPr>
        <p:spPr>
          <a:xfrm>
            <a:off x="609600" y="1369534"/>
            <a:ext cx="6096000" cy="369332"/>
          </a:xfrm>
          <a:prstGeom prst="rect">
            <a:avLst/>
          </a:prstGeom>
        </p:spPr>
        <p:txBody>
          <a:bodyPr>
            <a:spAutoFit/>
          </a:bodyPr>
          <a:lstStyle/>
          <a:p>
            <a:r>
              <a:rPr lang="en-US" dirty="0">
                <a:latin typeface="Arial"/>
                <a:cs typeface="Arial"/>
              </a:rPr>
              <a:t>Bob Muscarella</a:t>
            </a:r>
          </a:p>
        </p:txBody>
      </p:sp>
      <p:pic>
        <p:nvPicPr>
          <p:cNvPr id="8" name="Picture 7">
            <a:extLst>
              <a:ext uri="{FF2B5EF4-FFF2-40B4-BE49-F238E27FC236}">
                <a16:creationId xmlns:a16="http://schemas.microsoft.com/office/drawing/2014/main" id="{78DB09FA-31B4-6F41-9A3C-5CEA998B893D}"/>
              </a:ext>
            </a:extLst>
          </p:cNvPr>
          <p:cNvPicPr>
            <a:picLocks noChangeAspect="1"/>
          </p:cNvPicPr>
          <p:nvPr/>
        </p:nvPicPr>
        <p:blipFill>
          <a:blip r:embed="rId3"/>
          <a:stretch>
            <a:fillRect/>
          </a:stretch>
        </p:blipFill>
        <p:spPr>
          <a:xfrm>
            <a:off x="6752400" y="1223540"/>
            <a:ext cx="4700910" cy="5449794"/>
          </a:xfrm>
          <a:prstGeom prst="rect">
            <a:avLst/>
          </a:prstGeom>
        </p:spPr>
      </p:pic>
      <p:pic>
        <p:nvPicPr>
          <p:cNvPr id="9" name="Picture 2" descr="California Thrasher Overview, All About Birds, Cornell Lab of Ornithology">
            <a:extLst>
              <a:ext uri="{FF2B5EF4-FFF2-40B4-BE49-F238E27FC236}">
                <a16:creationId xmlns:a16="http://schemas.microsoft.com/office/drawing/2014/main" id="{6B2BD713-435A-FB42-96A9-27A146128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98800" y="2512534"/>
            <a:ext cx="4315883" cy="32369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9F7E27E-3B29-ED42-A4B1-B6A6FD797A4F}"/>
              </a:ext>
            </a:extLst>
          </p:cNvPr>
          <p:cNvPicPr>
            <a:picLocks noChangeAspect="1"/>
          </p:cNvPicPr>
          <p:nvPr/>
        </p:nvPicPr>
        <p:blipFill rotWithShape="1">
          <a:blip r:embed="rId5"/>
          <a:srcRect b="28143"/>
          <a:stretch/>
        </p:blipFill>
        <p:spPr>
          <a:xfrm>
            <a:off x="3606568" y="3713019"/>
            <a:ext cx="3970751" cy="1604026"/>
          </a:xfrm>
          <a:prstGeom prst="rect">
            <a:avLst/>
          </a:prstGeom>
          <a:ln>
            <a:solidFill>
              <a:schemeClr val="tx1"/>
            </a:solidFill>
          </a:ln>
        </p:spPr>
      </p:pic>
    </p:spTree>
    <p:extLst>
      <p:ext uri="{BB962C8B-B14F-4D97-AF65-F5344CB8AC3E}">
        <p14:creationId xmlns:p14="http://schemas.microsoft.com/office/powerpoint/2010/main" val="2089517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BCE5-7EA3-4244-954A-6139B675E382}"/>
              </a:ext>
            </a:extLst>
          </p:cNvPr>
          <p:cNvSpPr>
            <a:spLocks noGrp="1"/>
          </p:cNvSpPr>
          <p:nvPr>
            <p:ph type="title"/>
          </p:nvPr>
        </p:nvSpPr>
        <p:spPr/>
        <p:txBody>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solidFill>
                  <a:schemeClr val="bg1">
                    <a:lumMod val="65000"/>
                  </a:schemeClr>
                </a:solidFill>
              </a:rPr>
              <a:t>What:</a:t>
            </a:r>
          </a:p>
          <a:p>
            <a:pPr marL="342900" indent="-342900">
              <a:buFont typeface="Arial" panose="020B0604020202020204" pitchFamily="34" charset="0"/>
              <a:buChar char="•"/>
            </a:pPr>
            <a:r>
              <a:rPr lang="en-US" dirty="0">
                <a:solidFill>
                  <a:schemeClr val="bg1">
                    <a:lumMod val="65000"/>
                  </a:schemeClr>
                </a:solidFill>
              </a:rPr>
              <a:t>Models that describe the distribution of species across space or environmental gradients</a:t>
            </a:r>
          </a:p>
          <a:p>
            <a:endParaRPr lang="en-US" i="1" dirty="0"/>
          </a:p>
          <a:p>
            <a:r>
              <a:rPr lang="en-US" dirty="0"/>
              <a:t>How:</a:t>
            </a:r>
          </a:p>
          <a:p>
            <a:pPr marL="342900" indent="-342900">
              <a:buFont typeface="Arial" panose="020B0604020202020204" pitchFamily="34" charset="0"/>
              <a:buChar char="•"/>
            </a:pPr>
            <a:r>
              <a:rPr lang="en-US" dirty="0"/>
              <a:t>Develop statistical relationships between environmental conditions and locations where a species is present (and, in some cases, absent)</a:t>
            </a:r>
          </a:p>
          <a:p>
            <a:r>
              <a:rPr lang="en-US" dirty="0"/>
              <a:t>	</a:t>
            </a:r>
            <a:r>
              <a:rPr lang="en-US" dirty="0">
                <a:solidFill>
                  <a:srgbClr val="004CFF"/>
                </a:solidFill>
              </a:rPr>
              <a:t>Correlative vs. Mechanistic</a:t>
            </a:r>
          </a:p>
        </p:txBody>
      </p:sp>
      <p:sp>
        <p:nvSpPr>
          <p:cNvPr id="5" name="TextBox 4">
            <a:extLst>
              <a:ext uri="{FF2B5EF4-FFF2-40B4-BE49-F238E27FC236}">
                <a16:creationId xmlns:a16="http://schemas.microsoft.com/office/drawing/2014/main" id="{F4A8D154-A5D1-0C4B-A2B9-AB01B3E02834}"/>
              </a:ext>
            </a:extLst>
          </p:cNvPr>
          <p:cNvSpPr txBox="1"/>
          <p:nvPr/>
        </p:nvSpPr>
        <p:spPr>
          <a:xfrm>
            <a:off x="609600" y="4364507"/>
            <a:ext cx="10972799" cy="2015936"/>
          </a:xfrm>
          <a:prstGeom prst="rect">
            <a:avLst/>
          </a:prstGeom>
          <a:noFill/>
        </p:spPr>
        <p:txBody>
          <a:bodyPr wrap="square">
            <a:spAutoFit/>
          </a:bodyPr>
          <a:lstStyle/>
          <a:p>
            <a:r>
              <a:rPr lang="en-US" sz="2500" b="1" u="sng" dirty="0">
                <a:solidFill>
                  <a:schemeClr val="bg1">
                    <a:lumMod val="50000"/>
                  </a:schemeClr>
                </a:solidFill>
              </a:rPr>
              <a:t>Correlative SDMs</a:t>
            </a:r>
            <a:r>
              <a:rPr lang="en-US" sz="2500" b="1" dirty="0">
                <a:solidFill>
                  <a:schemeClr val="bg1">
                    <a:lumMod val="50000"/>
                  </a:schemeClr>
                </a:solidFill>
              </a:rPr>
              <a:t> </a:t>
            </a:r>
            <a:r>
              <a:rPr lang="en-US" sz="2500" dirty="0">
                <a:solidFill>
                  <a:schemeClr val="bg1">
                    <a:lumMod val="50000"/>
                  </a:schemeClr>
                </a:solidFill>
              </a:rPr>
              <a:t>are based on statistical relationships between locations where a species occurs and environmental conditions.</a:t>
            </a:r>
          </a:p>
          <a:p>
            <a:endParaRPr lang="en-US" sz="2500" dirty="0">
              <a:solidFill>
                <a:srgbClr val="004CFF"/>
              </a:solidFill>
            </a:endParaRPr>
          </a:p>
          <a:p>
            <a:r>
              <a:rPr lang="en-US" sz="2500" b="1" u="sng" dirty="0">
                <a:solidFill>
                  <a:srgbClr val="004CFF"/>
                </a:solidFill>
              </a:rPr>
              <a:t>Mechanistic SDMs</a:t>
            </a:r>
            <a:r>
              <a:rPr lang="en-US" sz="2500" dirty="0"/>
              <a:t> are based on physiological and/or demographic processes that underly the response of a species to environmental conditions.</a:t>
            </a:r>
            <a:endParaRPr lang="en-US" sz="2500" b="1" i="1" dirty="0"/>
          </a:p>
        </p:txBody>
      </p:sp>
    </p:spTree>
    <p:extLst>
      <p:ext uri="{BB962C8B-B14F-4D97-AF65-F5344CB8AC3E}">
        <p14:creationId xmlns:p14="http://schemas.microsoft.com/office/powerpoint/2010/main" val="1655661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F2EC2F9-E257-D44E-98B7-AB1DBD941C8D}"/>
              </a:ext>
            </a:extLst>
          </p:cNvPr>
          <p:cNvGrpSpPr/>
          <p:nvPr/>
        </p:nvGrpSpPr>
        <p:grpSpPr>
          <a:xfrm>
            <a:off x="6013753" y="263048"/>
            <a:ext cx="4601201" cy="3904519"/>
            <a:chOff x="7553195" y="414066"/>
            <a:chExt cx="4170477" cy="3593966"/>
          </a:xfrm>
        </p:grpSpPr>
        <p:pic>
          <p:nvPicPr>
            <p:cNvPr id="26" name="Picture 2">
              <a:extLst>
                <a:ext uri="{FF2B5EF4-FFF2-40B4-BE49-F238E27FC236}">
                  <a16:creationId xmlns:a16="http://schemas.microsoft.com/office/drawing/2014/main" id="{A176518E-F306-7A44-86FF-1E01C3039334}"/>
                </a:ext>
              </a:extLst>
            </p:cNvPr>
            <p:cNvPicPr>
              <a:picLocks noChangeAspect="1" noChangeArrowheads="1"/>
            </p:cNvPicPr>
            <p:nvPr/>
          </p:nvPicPr>
          <p:blipFill>
            <a:blip r:embed="rId2"/>
            <a:srcRect t="182" b="182"/>
            <a:stretch/>
          </p:blipFill>
          <p:spPr bwMode="auto">
            <a:xfrm>
              <a:off x="7878871" y="414066"/>
              <a:ext cx="3844801" cy="347098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D1078226-25CD-0C44-BFB7-F8339E1B213F}"/>
                </a:ext>
              </a:extLst>
            </p:cNvPr>
            <p:cNvSpPr/>
            <p:nvPr/>
          </p:nvSpPr>
          <p:spPr>
            <a:xfrm>
              <a:off x="7553195" y="3219190"/>
              <a:ext cx="1189972" cy="7888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B782F3D-7123-A54F-846B-88E135D097A4}"/>
                </a:ext>
              </a:extLst>
            </p:cNvPr>
            <p:cNvSpPr/>
            <p:nvPr/>
          </p:nvSpPr>
          <p:spPr>
            <a:xfrm>
              <a:off x="7985864" y="432350"/>
              <a:ext cx="482721" cy="4446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452EF9BA-DF49-3A4C-AAB5-26CCA4966A82}"/>
              </a:ext>
            </a:extLst>
          </p:cNvPr>
          <p:cNvSpPr/>
          <p:nvPr/>
        </p:nvSpPr>
        <p:spPr>
          <a:xfrm>
            <a:off x="0" y="6488668"/>
            <a:ext cx="12192000" cy="369332"/>
          </a:xfrm>
          <a:prstGeom prst="rect">
            <a:avLst/>
          </a:prstGeom>
        </p:spPr>
        <p:txBody>
          <a:bodyPr wrap="square">
            <a:spAutoFit/>
          </a:bodyPr>
          <a:lstStyle/>
          <a:p>
            <a:r>
              <a:rPr lang="en-US" dirty="0"/>
              <a:t>Kearney and Porter (2009)</a:t>
            </a:r>
            <a:r>
              <a:rPr lang="en-US" dirty="0">
                <a:hlinkClick r:id="rId3"/>
              </a:rPr>
              <a:t> </a:t>
            </a:r>
            <a:r>
              <a:rPr lang="en-US" i="1" dirty="0">
                <a:hlinkClick r:id="rId3"/>
              </a:rPr>
              <a:t>Ecology letters</a:t>
            </a:r>
            <a:r>
              <a:rPr lang="en-US" dirty="0">
                <a:hlinkClick r:id="rId3"/>
              </a:rPr>
              <a:t> 12 4: 334-50. </a:t>
            </a:r>
            <a:endParaRPr lang="en-US" dirty="0"/>
          </a:p>
        </p:txBody>
      </p:sp>
      <p:sp>
        <p:nvSpPr>
          <p:cNvPr id="9" name="Title 6">
            <a:extLst>
              <a:ext uri="{FF2B5EF4-FFF2-40B4-BE49-F238E27FC236}">
                <a16:creationId xmlns:a16="http://schemas.microsoft.com/office/drawing/2014/main" id="{78592108-7D48-F64E-8A4E-63B169B47396}"/>
              </a:ext>
            </a:extLst>
          </p:cNvPr>
          <p:cNvSpPr>
            <a:spLocks noGrp="1"/>
          </p:cNvSpPr>
          <p:nvPr>
            <p:ph type="title"/>
          </p:nvPr>
        </p:nvSpPr>
        <p:spPr/>
        <p:txBody>
          <a:bodyPr>
            <a:normAutofit/>
          </a:bodyPr>
          <a:lstStyle/>
          <a:p>
            <a:r>
              <a:rPr lang="en-US" dirty="0"/>
              <a:t>Mechanistic SDMs/ENMs</a:t>
            </a:r>
          </a:p>
        </p:txBody>
      </p:sp>
      <p:pic>
        <p:nvPicPr>
          <p:cNvPr id="15" name="Picture 4">
            <a:extLst>
              <a:ext uri="{FF2B5EF4-FFF2-40B4-BE49-F238E27FC236}">
                <a16:creationId xmlns:a16="http://schemas.microsoft.com/office/drawing/2014/main" id="{23A57DFA-EF27-9D49-8729-D49DF3AF3290}"/>
              </a:ext>
            </a:extLst>
          </p:cNvPr>
          <p:cNvPicPr>
            <a:picLocks noGrp="1" noChangeAspect="1" noChangeArrowheads="1"/>
          </p:cNvPicPr>
          <p:nvPr>
            <p:ph idx="1"/>
          </p:nvPr>
        </p:nvPicPr>
        <p:blipFill>
          <a:blip r:embed="rId4"/>
          <a:srcRect l="52" r="52"/>
          <a:stretch/>
        </p:blipFill>
        <p:spPr bwMode="auto">
          <a:xfrm>
            <a:off x="6754424" y="4167567"/>
            <a:ext cx="4569103" cy="256643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B8F1D3C8-FF00-2548-AD6F-69FCF64C17AD}"/>
              </a:ext>
            </a:extLst>
          </p:cNvPr>
          <p:cNvCxnSpPr>
            <a:cxnSpLocks/>
          </p:cNvCxnSpPr>
          <p:nvPr/>
        </p:nvCxnSpPr>
        <p:spPr>
          <a:xfrm>
            <a:off x="9015476" y="3642451"/>
            <a:ext cx="0" cy="783008"/>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01FDB5E7-51EF-F647-BEF4-9FA0BBBE7206}"/>
              </a:ext>
            </a:extLst>
          </p:cNvPr>
          <p:cNvGrpSpPr/>
          <p:nvPr/>
        </p:nvGrpSpPr>
        <p:grpSpPr>
          <a:xfrm>
            <a:off x="652564" y="1878307"/>
            <a:ext cx="5135143" cy="3631691"/>
            <a:chOff x="830587" y="2431386"/>
            <a:chExt cx="5135143" cy="3631691"/>
          </a:xfrm>
        </p:grpSpPr>
        <p:pic>
          <p:nvPicPr>
            <p:cNvPr id="5" name="Picture 4">
              <a:extLst>
                <a:ext uri="{FF2B5EF4-FFF2-40B4-BE49-F238E27FC236}">
                  <a16:creationId xmlns:a16="http://schemas.microsoft.com/office/drawing/2014/main" id="{EEF92C51-1E7E-1540-B0FB-7D637DB73683}"/>
                </a:ext>
              </a:extLst>
            </p:cNvPr>
            <p:cNvPicPr>
              <a:picLocks noChangeAspect="1" noChangeArrowheads="1"/>
            </p:cNvPicPr>
            <p:nvPr/>
          </p:nvPicPr>
          <p:blipFill>
            <a:blip r:embed="rId5"/>
            <a:srcRect l="74" r="74"/>
            <a:stretch/>
          </p:blipFill>
          <p:spPr bwMode="auto">
            <a:xfrm>
              <a:off x="830587" y="2431386"/>
              <a:ext cx="5135143" cy="36316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50454C9-401D-4644-BA2B-969972A50F9D}"/>
                </a:ext>
              </a:extLst>
            </p:cNvPr>
            <p:cNvSpPr txBox="1"/>
            <p:nvPr/>
          </p:nvSpPr>
          <p:spPr>
            <a:xfrm>
              <a:off x="2420736" y="5662967"/>
              <a:ext cx="2567836" cy="400110"/>
            </a:xfrm>
            <a:prstGeom prst="rect">
              <a:avLst/>
            </a:prstGeom>
            <a:solidFill>
              <a:schemeClr val="bg1"/>
            </a:solidFill>
          </p:spPr>
          <p:txBody>
            <a:bodyPr wrap="square" rtlCol="0">
              <a:spAutoFit/>
            </a:bodyPr>
            <a:lstStyle/>
            <a:p>
              <a:pPr algn="ctr"/>
              <a:r>
                <a:rPr lang="en-US" sz="2000" dirty="0">
                  <a:latin typeface="Arial"/>
                  <a:cs typeface="Arial"/>
                </a:rPr>
                <a:t>Body temperature ˚C</a:t>
              </a:r>
            </a:p>
          </p:txBody>
        </p:sp>
        <p:sp>
          <p:nvSpPr>
            <p:cNvPr id="20" name="TextBox 19">
              <a:extLst>
                <a:ext uri="{FF2B5EF4-FFF2-40B4-BE49-F238E27FC236}">
                  <a16:creationId xmlns:a16="http://schemas.microsoft.com/office/drawing/2014/main" id="{48B57832-6138-DA4A-9ED2-4972C5BF1E35}"/>
                </a:ext>
              </a:extLst>
            </p:cNvPr>
            <p:cNvSpPr txBox="1"/>
            <p:nvPr/>
          </p:nvSpPr>
          <p:spPr>
            <a:xfrm rot="16200000">
              <a:off x="413424" y="4012097"/>
              <a:ext cx="1411859" cy="400110"/>
            </a:xfrm>
            <a:prstGeom prst="rect">
              <a:avLst/>
            </a:prstGeom>
            <a:solidFill>
              <a:schemeClr val="bg1"/>
            </a:solidFill>
          </p:spPr>
          <p:txBody>
            <a:bodyPr wrap="square" rtlCol="0">
              <a:spAutoFit/>
            </a:bodyPr>
            <a:lstStyle/>
            <a:p>
              <a:pPr algn="ctr"/>
              <a:r>
                <a:rPr lang="en-US" sz="2000" dirty="0">
                  <a:latin typeface="Arial"/>
                  <a:cs typeface="Arial"/>
                </a:rPr>
                <a:t>Fitness</a:t>
              </a:r>
            </a:p>
          </p:txBody>
        </p:sp>
        <p:sp>
          <p:nvSpPr>
            <p:cNvPr id="21" name="Rectangle 20">
              <a:extLst>
                <a:ext uri="{FF2B5EF4-FFF2-40B4-BE49-F238E27FC236}">
                  <a16:creationId xmlns:a16="http://schemas.microsoft.com/office/drawing/2014/main" id="{16C644FC-4C47-BA43-9C5F-2064C531389E}"/>
                </a:ext>
              </a:extLst>
            </p:cNvPr>
            <p:cNvSpPr/>
            <p:nvPr/>
          </p:nvSpPr>
          <p:spPr>
            <a:xfrm>
              <a:off x="830587" y="2630466"/>
              <a:ext cx="640726" cy="588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98A3B56C-3C52-D042-AA3D-57167075375B}"/>
              </a:ext>
            </a:extLst>
          </p:cNvPr>
          <p:cNvCxnSpPr/>
          <p:nvPr/>
        </p:nvCxnSpPr>
        <p:spPr>
          <a:xfrm flipV="1">
            <a:off x="5354025" y="2202407"/>
            <a:ext cx="929821" cy="387801"/>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2" descr="Mismatches between demographic niches and geographic distributions are  strongest in poorly dispersed and highly persistent plant species | PNAS">
            <a:extLst>
              <a:ext uri="{FF2B5EF4-FFF2-40B4-BE49-F238E27FC236}">
                <a16:creationId xmlns:a16="http://schemas.microsoft.com/office/drawing/2014/main" id="{49BDDD62-6DE9-6F4D-BE91-D694BBF359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9322" t="47452" b="41050"/>
          <a:stretch/>
        </p:blipFill>
        <p:spPr bwMode="auto">
          <a:xfrm rot="16200000">
            <a:off x="9641322" y="1176903"/>
            <a:ext cx="2866904" cy="68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093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BCE5-7EA3-4244-954A-6139B675E382}"/>
              </a:ext>
            </a:extLst>
          </p:cNvPr>
          <p:cNvSpPr>
            <a:spLocks noGrp="1"/>
          </p:cNvSpPr>
          <p:nvPr>
            <p:ph type="title"/>
          </p:nvPr>
        </p:nvSpPr>
        <p:spPr/>
        <p:txBody>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solidFill>
                  <a:schemeClr val="bg1">
                    <a:lumMod val="65000"/>
                  </a:schemeClr>
                </a:solidFill>
              </a:rPr>
              <a:t>What:</a:t>
            </a:r>
          </a:p>
          <a:p>
            <a:pPr marL="342900" indent="-342900">
              <a:buFont typeface="Arial" panose="020B0604020202020204" pitchFamily="34" charset="0"/>
              <a:buChar char="•"/>
            </a:pPr>
            <a:r>
              <a:rPr lang="en-US" dirty="0">
                <a:solidFill>
                  <a:schemeClr val="bg1">
                    <a:lumMod val="65000"/>
                  </a:schemeClr>
                </a:solidFill>
              </a:rPr>
              <a:t>Models that describe the distribution of species across space or environmental gradients</a:t>
            </a:r>
          </a:p>
          <a:p>
            <a:endParaRPr lang="en-US" i="1" dirty="0"/>
          </a:p>
          <a:p>
            <a:r>
              <a:rPr lang="en-US" dirty="0"/>
              <a:t>How:</a:t>
            </a:r>
          </a:p>
          <a:p>
            <a:pPr marL="342900" indent="-342900">
              <a:buFont typeface="Arial" panose="020B0604020202020204" pitchFamily="34" charset="0"/>
              <a:buChar char="•"/>
            </a:pPr>
            <a:r>
              <a:rPr lang="en-US" dirty="0"/>
              <a:t>Develop statistical relationships between environmental conditions and locations where a species is present (and, in some cases, absent)</a:t>
            </a:r>
          </a:p>
          <a:p>
            <a:r>
              <a:rPr lang="en-US" dirty="0">
                <a:solidFill>
                  <a:schemeClr val="bg1">
                    <a:lumMod val="50000"/>
                  </a:schemeClr>
                </a:solidFill>
              </a:rPr>
              <a:t>	Correlative vs. Mechanistic</a:t>
            </a:r>
          </a:p>
          <a:p>
            <a:r>
              <a:rPr lang="en-US" b="1" dirty="0">
                <a:solidFill>
                  <a:srgbClr val="004CFF"/>
                </a:solidFill>
              </a:rPr>
              <a:t>	Presence-absence vs. presence-only</a:t>
            </a:r>
          </a:p>
        </p:txBody>
      </p:sp>
      <p:sp>
        <p:nvSpPr>
          <p:cNvPr id="4" name="TextBox 3">
            <a:extLst>
              <a:ext uri="{FF2B5EF4-FFF2-40B4-BE49-F238E27FC236}">
                <a16:creationId xmlns:a16="http://schemas.microsoft.com/office/drawing/2014/main" id="{7EFC9626-BB1B-D14E-BAAB-CE3800558B89}"/>
              </a:ext>
            </a:extLst>
          </p:cNvPr>
          <p:cNvSpPr txBox="1"/>
          <p:nvPr/>
        </p:nvSpPr>
        <p:spPr>
          <a:xfrm>
            <a:off x="609600" y="4579663"/>
            <a:ext cx="10972799" cy="954107"/>
          </a:xfrm>
          <a:prstGeom prst="rect">
            <a:avLst/>
          </a:prstGeom>
          <a:noFill/>
        </p:spPr>
        <p:txBody>
          <a:bodyPr wrap="square">
            <a:spAutoFit/>
          </a:bodyPr>
          <a:lstStyle/>
          <a:p>
            <a:r>
              <a:rPr lang="en-US" sz="2800" b="1" u="sng" dirty="0">
                <a:solidFill>
                  <a:srgbClr val="004CFF"/>
                </a:solidFill>
              </a:rPr>
              <a:t>Presence-absence models</a:t>
            </a:r>
            <a:r>
              <a:rPr lang="en-US" sz="2800" dirty="0">
                <a:solidFill>
                  <a:srgbClr val="004CFF"/>
                </a:solidFill>
              </a:rPr>
              <a:t> </a:t>
            </a:r>
            <a:r>
              <a:rPr lang="en-US" sz="2800" dirty="0"/>
              <a:t>models explicitly include information where a species known (or at least believed) to be absent.</a:t>
            </a:r>
          </a:p>
        </p:txBody>
      </p:sp>
    </p:spTree>
    <p:extLst>
      <p:ext uri="{BB962C8B-B14F-4D97-AF65-F5344CB8AC3E}">
        <p14:creationId xmlns:p14="http://schemas.microsoft.com/office/powerpoint/2010/main" val="281919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751BEF02-FEF9-E847-BD1E-AC2D7648E93A}"/>
              </a:ext>
            </a:extLst>
          </p:cNvPr>
          <p:cNvGrpSpPr/>
          <p:nvPr/>
        </p:nvGrpSpPr>
        <p:grpSpPr>
          <a:xfrm>
            <a:off x="1821291" y="2055578"/>
            <a:ext cx="7181962" cy="4342186"/>
            <a:chOff x="2209178" y="2444621"/>
            <a:chExt cx="7181962" cy="4342186"/>
          </a:xfrm>
        </p:grpSpPr>
        <p:grpSp>
          <p:nvGrpSpPr>
            <p:cNvPr id="7" name="Group 6">
              <a:extLst>
                <a:ext uri="{FF2B5EF4-FFF2-40B4-BE49-F238E27FC236}">
                  <a16:creationId xmlns:a16="http://schemas.microsoft.com/office/drawing/2014/main" id="{EA8FD84A-EFC3-6343-A8EF-0A487706766F}"/>
                </a:ext>
              </a:extLst>
            </p:cNvPr>
            <p:cNvGrpSpPr/>
            <p:nvPr/>
          </p:nvGrpSpPr>
          <p:grpSpPr>
            <a:xfrm>
              <a:off x="2209178" y="2444621"/>
              <a:ext cx="7181962" cy="4342186"/>
              <a:chOff x="3287957" y="3823312"/>
              <a:chExt cx="5049742" cy="2786142"/>
            </a:xfrm>
          </p:grpSpPr>
          <p:pic>
            <p:nvPicPr>
              <p:cNvPr id="8" name="Picture 4">
                <a:extLst>
                  <a:ext uri="{FF2B5EF4-FFF2-40B4-BE49-F238E27FC236}">
                    <a16:creationId xmlns:a16="http://schemas.microsoft.com/office/drawing/2014/main" id="{1F797C80-ED27-384F-8D49-C64CBFE16698}"/>
                  </a:ext>
                </a:extLst>
              </p:cNvPr>
              <p:cNvPicPr>
                <a:picLocks noChangeAspect="1" noChangeArrowheads="1"/>
              </p:cNvPicPr>
              <p:nvPr/>
            </p:nvPicPr>
            <p:blipFill>
              <a:blip r:embed="rId2"/>
              <a:srcRect l="4390" r="4390"/>
              <a:stretch/>
            </p:blipFill>
            <p:spPr bwMode="auto">
              <a:xfrm>
                <a:off x="4086974" y="3823312"/>
                <a:ext cx="4250725" cy="26102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B34C2E-9F87-AE4B-82C2-CF3E104BC4E2}"/>
                  </a:ext>
                </a:extLst>
              </p:cNvPr>
              <p:cNvSpPr txBox="1"/>
              <p:nvPr/>
            </p:nvSpPr>
            <p:spPr>
              <a:xfrm>
                <a:off x="5000228" y="6331899"/>
                <a:ext cx="2505671" cy="277555"/>
              </a:xfrm>
              <a:prstGeom prst="rect">
                <a:avLst/>
              </a:prstGeom>
              <a:solidFill>
                <a:schemeClr val="bg1"/>
              </a:solidFill>
            </p:spPr>
            <p:txBody>
              <a:bodyPr wrap="square" rtlCol="0">
                <a:spAutoFit/>
              </a:bodyPr>
              <a:lstStyle/>
              <a:p>
                <a:pPr algn="ctr"/>
                <a:r>
                  <a:rPr lang="en-US" sz="1600" b="1" dirty="0">
                    <a:latin typeface="Arial"/>
                    <a:cs typeface="Arial"/>
                  </a:rPr>
                  <a:t>Environment variable 1</a:t>
                </a:r>
              </a:p>
            </p:txBody>
          </p:sp>
          <p:sp>
            <p:nvSpPr>
              <p:cNvPr id="10" name="TextBox 9">
                <a:extLst>
                  <a:ext uri="{FF2B5EF4-FFF2-40B4-BE49-F238E27FC236}">
                    <a16:creationId xmlns:a16="http://schemas.microsoft.com/office/drawing/2014/main" id="{F434257A-81DE-864E-A9FD-9CD5F61A22F6}"/>
                  </a:ext>
                </a:extLst>
              </p:cNvPr>
              <p:cNvSpPr txBox="1"/>
              <p:nvPr/>
            </p:nvSpPr>
            <p:spPr>
              <a:xfrm>
                <a:off x="3287957" y="4709051"/>
                <a:ext cx="1015161" cy="533205"/>
              </a:xfrm>
              <a:prstGeom prst="rect">
                <a:avLst/>
              </a:prstGeom>
              <a:noFill/>
            </p:spPr>
            <p:txBody>
              <a:bodyPr wrap="square" rtlCol="0">
                <a:spAutoFit/>
              </a:bodyPr>
              <a:lstStyle/>
              <a:p>
                <a:pPr algn="ctr"/>
                <a:r>
                  <a:rPr lang="en-US" sz="1600" b="1" dirty="0">
                    <a:latin typeface="Arial"/>
                    <a:cs typeface="Arial"/>
                  </a:rPr>
                  <a:t>Probability </a:t>
                </a:r>
              </a:p>
              <a:p>
                <a:pPr algn="ctr"/>
                <a:r>
                  <a:rPr lang="en-US" sz="1600" b="1" dirty="0">
                    <a:latin typeface="Arial"/>
                    <a:cs typeface="Arial"/>
                  </a:rPr>
                  <a:t>of species occurrence</a:t>
                </a:r>
              </a:p>
            </p:txBody>
          </p:sp>
        </p:grpSp>
        <p:sp>
          <p:nvSpPr>
            <p:cNvPr id="14" name="Rectangle 13">
              <a:extLst>
                <a:ext uri="{FF2B5EF4-FFF2-40B4-BE49-F238E27FC236}">
                  <a16:creationId xmlns:a16="http://schemas.microsoft.com/office/drawing/2014/main" id="{9AFFE4AC-AE0D-444C-AA19-5CBD89D656CA}"/>
                </a:ext>
              </a:extLst>
            </p:cNvPr>
            <p:cNvSpPr/>
            <p:nvPr/>
          </p:nvSpPr>
          <p:spPr>
            <a:xfrm rot="5400000">
              <a:off x="6333278" y="3673382"/>
              <a:ext cx="329433" cy="4982825"/>
            </a:xfrm>
            <a:prstGeom prst="rect">
              <a:avLst/>
            </a:prstGeom>
            <a:gradFill>
              <a:gsLst>
                <a:gs pos="2000">
                  <a:schemeClr val="tx2"/>
                </a:gs>
                <a:gs pos="96000">
                  <a:schemeClr val="accent2"/>
                </a:gs>
              </a:gsLst>
              <a:lin ang="5400000" scaled="1"/>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54">
              <a:extLst>
                <a:ext uri="{FF2B5EF4-FFF2-40B4-BE49-F238E27FC236}">
                  <a16:creationId xmlns:a16="http://schemas.microsoft.com/office/drawing/2014/main" id="{DC5632F9-1E7A-1A44-AA7D-4BADCF0D63A3}"/>
                </a:ext>
              </a:extLst>
            </p:cNvPr>
            <p:cNvSpPr/>
            <p:nvPr/>
          </p:nvSpPr>
          <p:spPr>
            <a:xfrm>
              <a:off x="5617693" y="5562391"/>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Multiply 55">
              <a:extLst>
                <a:ext uri="{FF2B5EF4-FFF2-40B4-BE49-F238E27FC236}">
                  <a16:creationId xmlns:a16="http://schemas.microsoft.com/office/drawing/2014/main" id="{57A14053-2FE4-1541-AED7-63785E229F8B}"/>
                </a:ext>
              </a:extLst>
            </p:cNvPr>
            <p:cNvSpPr/>
            <p:nvPr/>
          </p:nvSpPr>
          <p:spPr>
            <a:xfrm>
              <a:off x="5879066" y="5587118"/>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56">
              <a:extLst>
                <a:ext uri="{FF2B5EF4-FFF2-40B4-BE49-F238E27FC236}">
                  <a16:creationId xmlns:a16="http://schemas.microsoft.com/office/drawing/2014/main" id="{09C0630C-118D-1A46-9783-4895F5ED5A2B}"/>
                </a:ext>
              </a:extLst>
            </p:cNvPr>
            <p:cNvSpPr/>
            <p:nvPr/>
          </p:nvSpPr>
          <p:spPr>
            <a:xfrm>
              <a:off x="6096000" y="5560714"/>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a:extLst>
                <a:ext uri="{FF2B5EF4-FFF2-40B4-BE49-F238E27FC236}">
                  <a16:creationId xmlns:a16="http://schemas.microsoft.com/office/drawing/2014/main" id="{6149C674-DD4A-794F-9ECE-72A2D1A99813}"/>
                </a:ext>
              </a:extLst>
            </p:cNvPr>
            <p:cNvSpPr/>
            <p:nvPr/>
          </p:nvSpPr>
          <p:spPr>
            <a:xfrm>
              <a:off x="6732719" y="5581785"/>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a:extLst>
                <a:ext uri="{FF2B5EF4-FFF2-40B4-BE49-F238E27FC236}">
                  <a16:creationId xmlns:a16="http://schemas.microsoft.com/office/drawing/2014/main" id="{422860D1-5BC1-0D4C-AFDF-4C1B4DF16FA6}"/>
                </a:ext>
              </a:extLst>
            </p:cNvPr>
            <p:cNvSpPr/>
            <p:nvPr/>
          </p:nvSpPr>
          <p:spPr>
            <a:xfrm>
              <a:off x="6225847" y="5569659"/>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a:extLst>
                <a:ext uri="{FF2B5EF4-FFF2-40B4-BE49-F238E27FC236}">
                  <a16:creationId xmlns:a16="http://schemas.microsoft.com/office/drawing/2014/main" id="{87D2E39B-A36C-C54A-8850-7A9564535F0F}"/>
                </a:ext>
              </a:extLst>
            </p:cNvPr>
            <p:cNvSpPr/>
            <p:nvPr/>
          </p:nvSpPr>
          <p:spPr>
            <a:xfrm>
              <a:off x="6487220" y="5594386"/>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Multiply 60">
              <a:extLst>
                <a:ext uri="{FF2B5EF4-FFF2-40B4-BE49-F238E27FC236}">
                  <a16:creationId xmlns:a16="http://schemas.microsoft.com/office/drawing/2014/main" id="{8F3C17F8-FF0A-5C45-8DAD-A84AA031D7B9}"/>
                </a:ext>
              </a:extLst>
            </p:cNvPr>
            <p:cNvSpPr/>
            <p:nvPr/>
          </p:nvSpPr>
          <p:spPr>
            <a:xfrm>
              <a:off x="7197853" y="5589053"/>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Multiply 61">
              <a:extLst>
                <a:ext uri="{FF2B5EF4-FFF2-40B4-BE49-F238E27FC236}">
                  <a16:creationId xmlns:a16="http://schemas.microsoft.com/office/drawing/2014/main" id="{8EB4AE61-EE3F-5B4F-A220-90EDAB7F6778}"/>
                </a:ext>
              </a:extLst>
            </p:cNvPr>
            <p:cNvSpPr/>
            <p:nvPr/>
          </p:nvSpPr>
          <p:spPr>
            <a:xfrm>
              <a:off x="6338260" y="5566187"/>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Multiply 62">
              <a:extLst>
                <a:ext uri="{FF2B5EF4-FFF2-40B4-BE49-F238E27FC236}">
                  <a16:creationId xmlns:a16="http://schemas.microsoft.com/office/drawing/2014/main" id="{3BF59636-47AE-CE4D-AB70-D063E2384833}"/>
                </a:ext>
              </a:extLst>
            </p:cNvPr>
            <p:cNvSpPr/>
            <p:nvPr/>
          </p:nvSpPr>
          <p:spPr>
            <a:xfrm>
              <a:off x="6580845" y="5587272"/>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Multiply 63">
              <a:extLst>
                <a:ext uri="{FF2B5EF4-FFF2-40B4-BE49-F238E27FC236}">
                  <a16:creationId xmlns:a16="http://schemas.microsoft.com/office/drawing/2014/main" id="{C1DD892C-182E-B241-BCBA-AC511C439DB4}"/>
                </a:ext>
              </a:extLst>
            </p:cNvPr>
            <p:cNvSpPr/>
            <p:nvPr/>
          </p:nvSpPr>
          <p:spPr>
            <a:xfrm>
              <a:off x="7567147" y="5608447"/>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Multiply 64">
              <a:extLst>
                <a:ext uri="{FF2B5EF4-FFF2-40B4-BE49-F238E27FC236}">
                  <a16:creationId xmlns:a16="http://schemas.microsoft.com/office/drawing/2014/main" id="{AA22409B-2A61-A844-A912-DA44D5F781EA}"/>
                </a:ext>
              </a:extLst>
            </p:cNvPr>
            <p:cNvSpPr/>
            <p:nvPr/>
          </p:nvSpPr>
          <p:spPr>
            <a:xfrm>
              <a:off x="6904199" y="5594149"/>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Multiply 65">
              <a:extLst>
                <a:ext uri="{FF2B5EF4-FFF2-40B4-BE49-F238E27FC236}">
                  <a16:creationId xmlns:a16="http://schemas.microsoft.com/office/drawing/2014/main" id="{F54575DD-97CB-294B-8850-123755EF6A98}"/>
                </a:ext>
              </a:extLst>
            </p:cNvPr>
            <p:cNvSpPr/>
            <p:nvPr/>
          </p:nvSpPr>
          <p:spPr>
            <a:xfrm>
              <a:off x="7017430" y="5589053"/>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Multiply 66">
              <a:extLst>
                <a:ext uri="{FF2B5EF4-FFF2-40B4-BE49-F238E27FC236}">
                  <a16:creationId xmlns:a16="http://schemas.microsoft.com/office/drawing/2014/main" id="{A23DC6EC-A2C5-6441-87CD-00D16D5F9B3B}"/>
                </a:ext>
              </a:extLst>
            </p:cNvPr>
            <p:cNvSpPr/>
            <p:nvPr/>
          </p:nvSpPr>
          <p:spPr>
            <a:xfrm>
              <a:off x="7871083" y="5583720"/>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Multiply 67">
              <a:extLst>
                <a:ext uri="{FF2B5EF4-FFF2-40B4-BE49-F238E27FC236}">
                  <a16:creationId xmlns:a16="http://schemas.microsoft.com/office/drawing/2014/main" id="{A0D4542B-29BE-7244-89F6-82996646CD7F}"/>
                </a:ext>
              </a:extLst>
            </p:cNvPr>
            <p:cNvSpPr/>
            <p:nvPr/>
          </p:nvSpPr>
          <p:spPr>
            <a:xfrm>
              <a:off x="5067788" y="5558548"/>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Multiply 68">
              <a:extLst>
                <a:ext uri="{FF2B5EF4-FFF2-40B4-BE49-F238E27FC236}">
                  <a16:creationId xmlns:a16="http://schemas.microsoft.com/office/drawing/2014/main" id="{73CFAAA1-2326-AF49-889A-4E68F4FF6CF1}"/>
                </a:ext>
              </a:extLst>
            </p:cNvPr>
            <p:cNvSpPr/>
            <p:nvPr/>
          </p:nvSpPr>
          <p:spPr>
            <a:xfrm>
              <a:off x="5269503" y="5589053"/>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Multiply 69">
              <a:extLst>
                <a:ext uri="{FF2B5EF4-FFF2-40B4-BE49-F238E27FC236}">
                  <a16:creationId xmlns:a16="http://schemas.microsoft.com/office/drawing/2014/main" id="{D1B4B337-56EE-3647-A3DE-C2985BFBEC06}"/>
                </a:ext>
              </a:extLst>
            </p:cNvPr>
            <p:cNvSpPr/>
            <p:nvPr/>
          </p:nvSpPr>
          <p:spPr>
            <a:xfrm>
              <a:off x="4034561" y="5608447"/>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Multiply 70">
              <a:extLst>
                <a:ext uri="{FF2B5EF4-FFF2-40B4-BE49-F238E27FC236}">
                  <a16:creationId xmlns:a16="http://schemas.microsoft.com/office/drawing/2014/main" id="{995D408E-7C06-6E4D-8129-4F17E5C7A239}"/>
                </a:ext>
              </a:extLst>
            </p:cNvPr>
            <p:cNvSpPr/>
            <p:nvPr/>
          </p:nvSpPr>
          <p:spPr>
            <a:xfrm>
              <a:off x="4369584" y="5581785"/>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BF99400-3468-4F43-80FC-D361BB558264}"/>
                </a:ext>
              </a:extLst>
            </p:cNvPr>
            <p:cNvSpPr/>
            <p:nvPr/>
          </p:nvSpPr>
          <p:spPr>
            <a:xfrm>
              <a:off x="5457755" y="2667967"/>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65AF480-54CA-0744-A465-53D19266C84F}"/>
                </a:ext>
              </a:extLst>
            </p:cNvPr>
            <p:cNvSpPr/>
            <p:nvPr/>
          </p:nvSpPr>
          <p:spPr>
            <a:xfrm>
              <a:off x="5799097" y="2667967"/>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32AD284-7798-B640-AB59-31C98BF5E86F}"/>
                </a:ext>
              </a:extLst>
            </p:cNvPr>
            <p:cNvSpPr/>
            <p:nvPr/>
          </p:nvSpPr>
          <p:spPr>
            <a:xfrm>
              <a:off x="6284682" y="2673149"/>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38C934A-9FDE-9B45-9C38-DFE92F17C330}"/>
                </a:ext>
              </a:extLst>
            </p:cNvPr>
            <p:cNvSpPr/>
            <p:nvPr/>
          </p:nvSpPr>
          <p:spPr>
            <a:xfrm>
              <a:off x="6407251" y="2666727"/>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79E22D6-D6FA-EB4E-A21E-E78EA411E174}"/>
                </a:ext>
              </a:extLst>
            </p:cNvPr>
            <p:cNvSpPr/>
            <p:nvPr/>
          </p:nvSpPr>
          <p:spPr>
            <a:xfrm>
              <a:off x="6748593" y="2666727"/>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EE91AB4-FA22-A345-879A-8FB5108FAE1C}"/>
                </a:ext>
              </a:extLst>
            </p:cNvPr>
            <p:cNvSpPr/>
            <p:nvPr/>
          </p:nvSpPr>
          <p:spPr>
            <a:xfrm>
              <a:off x="7129729" y="2657692"/>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B28AA298-F3D7-2E4E-B4CB-F85FA2100E51}"/>
                </a:ext>
              </a:extLst>
            </p:cNvPr>
            <p:cNvSpPr/>
            <p:nvPr/>
          </p:nvSpPr>
          <p:spPr>
            <a:xfrm>
              <a:off x="6517551" y="2661078"/>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FA658D2-D449-C342-87C4-F99C2629ECD7}"/>
                </a:ext>
              </a:extLst>
            </p:cNvPr>
            <p:cNvSpPr/>
            <p:nvPr/>
          </p:nvSpPr>
          <p:spPr>
            <a:xfrm>
              <a:off x="6858893" y="2661078"/>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6924250-FCCD-7C49-8C3A-794499970EAC}"/>
                </a:ext>
              </a:extLst>
            </p:cNvPr>
            <p:cNvSpPr/>
            <p:nvPr/>
          </p:nvSpPr>
          <p:spPr>
            <a:xfrm>
              <a:off x="7275504" y="266627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2E52D4B-80DD-5F4D-BD6E-8B29D21254F0}"/>
                </a:ext>
              </a:extLst>
            </p:cNvPr>
            <p:cNvSpPr/>
            <p:nvPr/>
          </p:nvSpPr>
          <p:spPr>
            <a:xfrm>
              <a:off x="6655629" y="2662788"/>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CFEC0BE-D42B-A54B-BF39-DC73F321391D}"/>
                </a:ext>
              </a:extLst>
            </p:cNvPr>
            <p:cNvSpPr/>
            <p:nvPr/>
          </p:nvSpPr>
          <p:spPr>
            <a:xfrm>
              <a:off x="6996971" y="2662788"/>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FC528CF-9819-414C-8F96-AD8BC28C0F09}"/>
                </a:ext>
              </a:extLst>
            </p:cNvPr>
            <p:cNvSpPr/>
            <p:nvPr/>
          </p:nvSpPr>
          <p:spPr>
            <a:xfrm>
              <a:off x="7425573" y="2660735"/>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B399EC7-AD51-A447-9772-0CF766FFA6C5}"/>
                </a:ext>
              </a:extLst>
            </p:cNvPr>
            <p:cNvSpPr/>
            <p:nvPr/>
          </p:nvSpPr>
          <p:spPr>
            <a:xfrm>
              <a:off x="8358539" y="266627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621B5C0-77D7-544B-A011-B3C0C4FACD08}"/>
                </a:ext>
              </a:extLst>
            </p:cNvPr>
            <p:cNvSpPr/>
            <p:nvPr/>
          </p:nvSpPr>
          <p:spPr>
            <a:xfrm>
              <a:off x="7567147" y="266333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60E7984-8463-6547-A213-E1841488CA92}"/>
                </a:ext>
              </a:extLst>
            </p:cNvPr>
            <p:cNvSpPr/>
            <p:nvPr/>
          </p:nvSpPr>
          <p:spPr>
            <a:xfrm>
              <a:off x="7972025" y="266393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E565EBD0-F254-924D-9633-3E6FEE2D8618}"/>
                </a:ext>
              </a:extLst>
            </p:cNvPr>
            <p:cNvSpPr/>
            <p:nvPr/>
          </p:nvSpPr>
          <p:spPr>
            <a:xfrm>
              <a:off x="8713296" y="2653337"/>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07748ED-031B-5046-9993-617F078988F8}"/>
                </a:ext>
              </a:extLst>
            </p:cNvPr>
            <p:cNvSpPr/>
            <p:nvPr/>
          </p:nvSpPr>
          <p:spPr>
            <a:xfrm>
              <a:off x="8146616" y="2659607"/>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0E0BCE5-7EA3-4244-954A-6139B675E382}"/>
              </a:ext>
            </a:extLst>
          </p:cNvPr>
          <p:cNvSpPr>
            <a:spLocks noGrp="1"/>
          </p:cNvSpPr>
          <p:nvPr>
            <p:ph type="title"/>
          </p:nvPr>
        </p:nvSpPr>
        <p:spPr/>
        <p:txBody>
          <a:bodyPr/>
          <a:lstStyle/>
          <a:p>
            <a:r>
              <a:rPr lang="en-US" dirty="0"/>
              <a:t>Presence-absence models</a:t>
            </a:r>
          </a:p>
        </p:txBody>
      </p:sp>
      <p:grpSp>
        <p:nvGrpSpPr>
          <p:cNvPr id="50" name="Group 49">
            <a:extLst>
              <a:ext uri="{FF2B5EF4-FFF2-40B4-BE49-F238E27FC236}">
                <a16:creationId xmlns:a16="http://schemas.microsoft.com/office/drawing/2014/main" id="{4E164294-CD68-E747-B7BE-0407F97A3A30}"/>
              </a:ext>
            </a:extLst>
          </p:cNvPr>
          <p:cNvGrpSpPr/>
          <p:nvPr/>
        </p:nvGrpSpPr>
        <p:grpSpPr>
          <a:xfrm>
            <a:off x="260534" y="1251386"/>
            <a:ext cx="1524000" cy="5412747"/>
            <a:chOff x="9312779" y="953715"/>
            <a:chExt cx="1524000" cy="5412747"/>
          </a:xfrm>
        </p:grpSpPr>
        <p:sp>
          <p:nvSpPr>
            <p:cNvPr id="12" name="Rectangle 11">
              <a:extLst>
                <a:ext uri="{FF2B5EF4-FFF2-40B4-BE49-F238E27FC236}">
                  <a16:creationId xmlns:a16="http://schemas.microsoft.com/office/drawing/2014/main" id="{EC3BF791-6BC4-9343-B1B5-1655D9684414}"/>
                </a:ext>
              </a:extLst>
            </p:cNvPr>
            <p:cNvSpPr/>
            <p:nvPr/>
          </p:nvSpPr>
          <p:spPr>
            <a:xfrm>
              <a:off x="9312779" y="953715"/>
              <a:ext cx="1524000" cy="5412747"/>
            </a:xfrm>
            <a:prstGeom prst="rect">
              <a:avLst/>
            </a:prstGeom>
            <a:gradFill>
              <a:gsLst>
                <a:gs pos="2000">
                  <a:schemeClr val="tx2"/>
                </a:gs>
                <a:gs pos="96000">
                  <a:schemeClr val="accent2"/>
                </a:gs>
              </a:gsLst>
              <a:lin ang="5400000" scaled="1"/>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10E871D-0E94-2245-8A5B-D74EB09FB231}"/>
                </a:ext>
              </a:extLst>
            </p:cNvPr>
            <p:cNvSpPr/>
            <p:nvPr/>
          </p:nvSpPr>
          <p:spPr>
            <a:xfrm>
              <a:off x="9455320" y="1112949"/>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B033D0-C239-1344-B9EA-22BADAE0F5A6}"/>
                </a:ext>
              </a:extLst>
            </p:cNvPr>
            <p:cNvSpPr/>
            <p:nvPr/>
          </p:nvSpPr>
          <p:spPr>
            <a:xfrm>
              <a:off x="10274694" y="209318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20230EA-EE29-494D-8CED-7CB5BBCBC4CB}"/>
                </a:ext>
              </a:extLst>
            </p:cNvPr>
            <p:cNvSpPr/>
            <p:nvPr/>
          </p:nvSpPr>
          <p:spPr>
            <a:xfrm>
              <a:off x="9627732" y="1809899"/>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9A3BF2A-295D-014B-B81C-9EA0C400188C}"/>
                </a:ext>
              </a:extLst>
            </p:cNvPr>
            <p:cNvSpPr/>
            <p:nvPr/>
          </p:nvSpPr>
          <p:spPr>
            <a:xfrm>
              <a:off x="10274694" y="251560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3A1F7C6-FBFA-C942-BE8B-529C233457D5}"/>
                </a:ext>
              </a:extLst>
            </p:cNvPr>
            <p:cNvSpPr/>
            <p:nvPr/>
          </p:nvSpPr>
          <p:spPr>
            <a:xfrm>
              <a:off x="9787670" y="2435635"/>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02ED8B-8179-DB4C-919E-D9B3F3868EA2}"/>
                </a:ext>
              </a:extLst>
            </p:cNvPr>
            <p:cNvSpPr/>
            <p:nvPr/>
          </p:nvSpPr>
          <p:spPr>
            <a:xfrm>
              <a:off x="10161615" y="2282129"/>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F3634F3-8820-5543-8AB8-510219AAC97E}"/>
                </a:ext>
              </a:extLst>
            </p:cNvPr>
            <p:cNvSpPr/>
            <p:nvPr/>
          </p:nvSpPr>
          <p:spPr>
            <a:xfrm>
              <a:off x="9514653" y="199884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A9B09B1-D9F6-E448-84A4-CC2ECB9B18A7}"/>
                </a:ext>
              </a:extLst>
            </p:cNvPr>
            <p:cNvSpPr/>
            <p:nvPr/>
          </p:nvSpPr>
          <p:spPr>
            <a:xfrm>
              <a:off x="10161615" y="2704549"/>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59EA707-4BDF-764B-9249-888C42974A44}"/>
                </a:ext>
              </a:extLst>
            </p:cNvPr>
            <p:cNvSpPr/>
            <p:nvPr/>
          </p:nvSpPr>
          <p:spPr>
            <a:xfrm>
              <a:off x="9674591" y="2624580"/>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B6C95-5E47-944C-AFA6-8C65E05C9F5D}"/>
                </a:ext>
              </a:extLst>
            </p:cNvPr>
            <p:cNvSpPr/>
            <p:nvPr/>
          </p:nvSpPr>
          <p:spPr>
            <a:xfrm>
              <a:off x="10555736" y="2718920"/>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BB8BA7B-4703-C241-ADFF-F1BAA320EB09}"/>
                </a:ext>
              </a:extLst>
            </p:cNvPr>
            <p:cNvSpPr/>
            <p:nvPr/>
          </p:nvSpPr>
          <p:spPr>
            <a:xfrm>
              <a:off x="9795695" y="2202160"/>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D8DC84F-AAE6-DE42-9607-E5964C78B373}"/>
                </a:ext>
              </a:extLst>
            </p:cNvPr>
            <p:cNvSpPr/>
            <p:nvPr/>
          </p:nvSpPr>
          <p:spPr>
            <a:xfrm>
              <a:off x="9955633" y="2827896"/>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3A573F3-4F8C-BD4C-A49C-053852CB0D09}"/>
                </a:ext>
              </a:extLst>
            </p:cNvPr>
            <p:cNvSpPr/>
            <p:nvPr/>
          </p:nvSpPr>
          <p:spPr>
            <a:xfrm>
              <a:off x="9740811" y="3423473"/>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834063-17B1-BC45-89EB-EEA1AE8F6353}"/>
                </a:ext>
              </a:extLst>
            </p:cNvPr>
            <p:cNvSpPr/>
            <p:nvPr/>
          </p:nvSpPr>
          <p:spPr>
            <a:xfrm>
              <a:off x="9467794" y="2986682"/>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D4BCC3D-5EAD-FB41-AA7F-95DD5ABB45DC}"/>
                </a:ext>
              </a:extLst>
            </p:cNvPr>
            <p:cNvSpPr/>
            <p:nvPr/>
          </p:nvSpPr>
          <p:spPr>
            <a:xfrm>
              <a:off x="9978271" y="3937378"/>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Multiply 29">
              <a:extLst>
                <a:ext uri="{FF2B5EF4-FFF2-40B4-BE49-F238E27FC236}">
                  <a16:creationId xmlns:a16="http://schemas.microsoft.com/office/drawing/2014/main" id="{698286DE-2165-C842-A9D7-D402CF5537F1}"/>
                </a:ext>
              </a:extLst>
            </p:cNvPr>
            <p:cNvSpPr/>
            <p:nvPr/>
          </p:nvSpPr>
          <p:spPr>
            <a:xfrm>
              <a:off x="9493694" y="5862021"/>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a:extLst>
                <a:ext uri="{FF2B5EF4-FFF2-40B4-BE49-F238E27FC236}">
                  <a16:creationId xmlns:a16="http://schemas.microsoft.com/office/drawing/2014/main" id="{CA6F71D0-3340-8C4F-AA7E-B2CD824979D0}"/>
                </a:ext>
              </a:extLst>
            </p:cNvPr>
            <p:cNvSpPr/>
            <p:nvPr/>
          </p:nvSpPr>
          <p:spPr>
            <a:xfrm>
              <a:off x="10138209" y="4642768"/>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a:extLst>
                <a:ext uri="{FF2B5EF4-FFF2-40B4-BE49-F238E27FC236}">
                  <a16:creationId xmlns:a16="http://schemas.microsoft.com/office/drawing/2014/main" id="{8E5DF773-51B4-F84D-A5DC-D4C69F7DF9B3}"/>
                </a:ext>
              </a:extLst>
            </p:cNvPr>
            <p:cNvSpPr/>
            <p:nvPr/>
          </p:nvSpPr>
          <p:spPr>
            <a:xfrm>
              <a:off x="9527585" y="4913956"/>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Multiply 32">
              <a:extLst>
                <a:ext uri="{FF2B5EF4-FFF2-40B4-BE49-F238E27FC236}">
                  <a16:creationId xmlns:a16="http://schemas.microsoft.com/office/drawing/2014/main" id="{5EA28F4B-433A-E44E-8932-8C97214710E9}"/>
                </a:ext>
              </a:extLst>
            </p:cNvPr>
            <p:cNvSpPr/>
            <p:nvPr/>
          </p:nvSpPr>
          <p:spPr>
            <a:xfrm>
              <a:off x="10172100" y="3694703"/>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ultiply 33">
              <a:extLst>
                <a:ext uri="{FF2B5EF4-FFF2-40B4-BE49-F238E27FC236}">
                  <a16:creationId xmlns:a16="http://schemas.microsoft.com/office/drawing/2014/main" id="{8B624287-3C1F-414B-85CD-48CB73170A54}"/>
                </a:ext>
              </a:extLst>
            </p:cNvPr>
            <p:cNvSpPr/>
            <p:nvPr/>
          </p:nvSpPr>
          <p:spPr>
            <a:xfrm>
              <a:off x="9900749" y="1835576"/>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a:extLst>
                <a:ext uri="{FF2B5EF4-FFF2-40B4-BE49-F238E27FC236}">
                  <a16:creationId xmlns:a16="http://schemas.microsoft.com/office/drawing/2014/main" id="{B6C487D4-C335-B946-9D9A-49B6312C0124}"/>
                </a:ext>
              </a:extLst>
            </p:cNvPr>
            <p:cNvSpPr/>
            <p:nvPr/>
          </p:nvSpPr>
          <p:spPr>
            <a:xfrm>
              <a:off x="9674591" y="4422399"/>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ply 35">
              <a:extLst>
                <a:ext uri="{FF2B5EF4-FFF2-40B4-BE49-F238E27FC236}">
                  <a16:creationId xmlns:a16="http://schemas.microsoft.com/office/drawing/2014/main" id="{23673756-F551-E14B-BA53-0FC4D1F9B038}"/>
                </a:ext>
              </a:extLst>
            </p:cNvPr>
            <p:cNvSpPr/>
            <p:nvPr/>
          </p:nvSpPr>
          <p:spPr>
            <a:xfrm>
              <a:off x="9655679" y="2884576"/>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E3D9B4C-1A29-E24A-BD77-ED15E1CC7AB3}"/>
                </a:ext>
              </a:extLst>
            </p:cNvPr>
            <p:cNvSpPr/>
            <p:nvPr/>
          </p:nvSpPr>
          <p:spPr>
            <a:xfrm>
              <a:off x="10495801" y="1771548"/>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D73D6AC-3C9A-BA4F-96B9-F6680145FC4B}"/>
                </a:ext>
              </a:extLst>
            </p:cNvPr>
            <p:cNvSpPr/>
            <p:nvPr/>
          </p:nvSpPr>
          <p:spPr>
            <a:xfrm>
              <a:off x="10094758" y="143346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Multiply 38">
              <a:extLst>
                <a:ext uri="{FF2B5EF4-FFF2-40B4-BE49-F238E27FC236}">
                  <a16:creationId xmlns:a16="http://schemas.microsoft.com/office/drawing/2014/main" id="{26531CCA-408B-DE42-8D04-9AE7DAC81F4F}"/>
                </a:ext>
              </a:extLst>
            </p:cNvPr>
            <p:cNvSpPr/>
            <p:nvPr/>
          </p:nvSpPr>
          <p:spPr>
            <a:xfrm>
              <a:off x="10388588" y="4290280"/>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Multiply 39">
              <a:extLst>
                <a:ext uri="{FF2B5EF4-FFF2-40B4-BE49-F238E27FC236}">
                  <a16:creationId xmlns:a16="http://schemas.microsoft.com/office/drawing/2014/main" id="{0AB139B3-DD8B-B64C-A233-B887ACF170F4}"/>
                </a:ext>
              </a:extLst>
            </p:cNvPr>
            <p:cNvSpPr/>
            <p:nvPr/>
          </p:nvSpPr>
          <p:spPr>
            <a:xfrm>
              <a:off x="10093524" y="5393250"/>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Multiply 40">
              <a:extLst>
                <a:ext uri="{FF2B5EF4-FFF2-40B4-BE49-F238E27FC236}">
                  <a16:creationId xmlns:a16="http://schemas.microsoft.com/office/drawing/2014/main" id="{9A13615A-7FEE-E648-A4A6-F68DDC771668}"/>
                </a:ext>
              </a:extLst>
            </p:cNvPr>
            <p:cNvSpPr/>
            <p:nvPr/>
          </p:nvSpPr>
          <p:spPr>
            <a:xfrm>
              <a:off x="9492136" y="3806360"/>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Multiply 41">
              <a:extLst>
                <a:ext uri="{FF2B5EF4-FFF2-40B4-BE49-F238E27FC236}">
                  <a16:creationId xmlns:a16="http://schemas.microsoft.com/office/drawing/2014/main" id="{4D51BC5A-CA01-C14F-9A3B-D108EABCF16A}"/>
                </a:ext>
              </a:extLst>
            </p:cNvPr>
            <p:cNvSpPr/>
            <p:nvPr/>
          </p:nvSpPr>
          <p:spPr>
            <a:xfrm>
              <a:off x="10434632" y="4947135"/>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Multiply 42">
              <a:extLst>
                <a:ext uri="{FF2B5EF4-FFF2-40B4-BE49-F238E27FC236}">
                  <a16:creationId xmlns:a16="http://schemas.microsoft.com/office/drawing/2014/main" id="{03C4C268-9AEC-AD4E-A44E-76AC87A0A8D7}"/>
                </a:ext>
              </a:extLst>
            </p:cNvPr>
            <p:cNvSpPr/>
            <p:nvPr/>
          </p:nvSpPr>
          <p:spPr>
            <a:xfrm>
              <a:off x="10160726" y="3962266"/>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Multiply 43">
              <a:extLst>
                <a:ext uri="{FF2B5EF4-FFF2-40B4-BE49-F238E27FC236}">
                  <a16:creationId xmlns:a16="http://schemas.microsoft.com/office/drawing/2014/main" id="{7A032A7D-5BA9-FD4C-A6C9-7A907B4A9A79}"/>
                </a:ext>
              </a:extLst>
            </p:cNvPr>
            <p:cNvSpPr/>
            <p:nvPr/>
          </p:nvSpPr>
          <p:spPr>
            <a:xfrm>
              <a:off x="9978271" y="3346227"/>
              <a:ext cx="327086" cy="327086"/>
            </a:xfrm>
            <a:prstGeom prst="mathMultiply">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3A80826-1F37-424C-AD7F-31A37CAFAA50}"/>
              </a:ext>
            </a:extLst>
          </p:cNvPr>
          <p:cNvGrpSpPr/>
          <p:nvPr/>
        </p:nvGrpSpPr>
        <p:grpSpPr>
          <a:xfrm>
            <a:off x="1818543" y="1380309"/>
            <a:ext cx="1249271" cy="770811"/>
            <a:chOff x="240737" y="1437953"/>
            <a:chExt cx="1557845" cy="961203"/>
          </a:xfrm>
        </p:grpSpPr>
        <p:sp>
          <p:nvSpPr>
            <p:cNvPr id="48" name="Oval 47">
              <a:extLst>
                <a:ext uri="{FF2B5EF4-FFF2-40B4-BE49-F238E27FC236}">
                  <a16:creationId xmlns:a16="http://schemas.microsoft.com/office/drawing/2014/main" id="{2C8B247B-BAE9-7A4E-9C01-F33FF90F2CED}"/>
                </a:ext>
              </a:extLst>
            </p:cNvPr>
            <p:cNvSpPr/>
            <p:nvPr/>
          </p:nvSpPr>
          <p:spPr>
            <a:xfrm>
              <a:off x="352729" y="1494743"/>
              <a:ext cx="319164" cy="319164"/>
            </a:xfrm>
            <a:prstGeom prst="ellipse">
              <a:avLst/>
            </a:prstGeom>
            <a:solidFill>
              <a:schemeClr val="bg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Multiply 48">
              <a:extLst>
                <a:ext uri="{FF2B5EF4-FFF2-40B4-BE49-F238E27FC236}">
                  <a16:creationId xmlns:a16="http://schemas.microsoft.com/office/drawing/2014/main" id="{353B030A-EDB6-8341-8A8B-4EEC3E153BD1}"/>
                </a:ext>
              </a:extLst>
            </p:cNvPr>
            <p:cNvSpPr/>
            <p:nvPr/>
          </p:nvSpPr>
          <p:spPr>
            <a:xfrm>
              <a:off x="240737" y="1856007"/>
              <a:ext cx="543150" cy="543149"/>
            </a:xfrm>
            <a:prstGeom prst="mathMultiply">
              <a:avLst>
                <a:gd name="adj1" fmla="val 19551"/>
              </a:avLst>
            </a:prstGeom>
            <a:solidFill>
              <a:srgbClr val="FFFF00"/>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CC15D-1D4B-6641-8682-99D3F38C9332}"/>
                </a:ext>
              </a:extLst>
            </p:cNvPr>
            <p:cNvSpPr txBox="1"/>
            <p:nvPr/>
          </p:nvSpPr>
          <p:spPr>
            <a:xfrm>
              <a:off x="686765" y="1437953"/>
              <a:ext cx="1111817" cy="422178"/>
            </a:xfrm>
            <a:prstGeom prst="rect">
              <a:avLst/>
            </a:prstGeom>
            <a:noFill/>
          </p:spPr>
          <p:txBody>
            <a:bodyPr wrap="none" rtlCol="0">
              <a:spAutoFit/>
            </a:bodyPr>
            <a:lstStyle/>
            <a:p>
              <a:r>
                <a:rPr lang="en-US" sz="1600" dirty="0">
                  <a:latin typeface="Arial"/>
                  <a:cs typeface="Arial"/>
                </a:rPr>
                <a:t>Present</a:t>
              </a:r>
            </a:p>
          </p:txBody>
        </p:sp>
        <p:sp>
          <p:nvSpPr>
            <p:cNvPr id="52" name="TextBox 51">
              <a:extLst>
                <a:ext uri="{FF2B5EF4-FFF2-40B4-BE49-F238E27FC236}">
                  <a16:creationId xmlns:a16="http://schemas.microsoft.com/office/drawing/2014/main" id="{5C933F6A-49C1-5C44-B193-79082513BFB5}"/>
                </a:ext>
              </a:extLst>
            </p:cNvPr>
            <p:cNvSpPr txBox="1"/>
            <p:nvPr/>
          </p:nvSpPr>
          <p:spPr>
            <a:xfrm>
              <a:off x="658074" y="1928382"/>
              <a:ext cx="1025861" cy="422178"/>
            </a:xfrm>
            <a:prstGeom prst="rect">
              <a:avLst/>
            </a:prstGeom>
            <a:noFill/>
          </p:spPr>
          <p:txBody>
            <a:bodyPr wrap="none" rtlCol="0">
              <a:spAutoFit/>
            </a:bodyPr>
            <a:lstStyle/>
            <a:p>
              <a:r>
                <a:rPr lang="en-US" sz="1600" dirty="0">
                  <a:latin typeface="Arial"/>
                  <a:cs typeface="Arial"/>
                </a:rPr>
                <a:t>Absent</a:t>
              </a:r>
            </a:p>
          </p:txBody>
        </p:sp>
      </p:grpSp>
      <p:grpSp>
        <p:nvGrpSpPr>
          <p:cNvPr id="94" name="Group 93">
            <a:extLst>
              <a:ext uri="{FF2B5EF4-FFF2-40B4-BE49-F238E27FC236}">
                <a16:creationId xmlns:a16="http://schemas.microsoft.com/office/drawing/2014/main" id="{B79ABFE4-C730-154F-B465-7EB0D009EB41}"/>
              </a:ext>
            </a:extLst>
          </p:cNvPr>
          <p:cNvGrpSpPr/>
          <p:nvPr/>
        </p:nvGrpSpPr>
        <p:grpSpPr>
          <a:xfrm>
            <a:off x="8845973" y="1608994"/>
            <a:ext cx="3040822" cy="4926573"/>
            <a:chOff x="8845973" y="1608994"/>
            <a:chExt cx="3040822" cy="4926573"/>
          </a:xfrm>
        </p:grpSpPr>
        <p:sp>
          <p:nvSpPr>
            <p:cNvPr id="90" name="Right Arrow 89">
              <a:extLst>
                <a:ext uri="{FF2B5EF4-FFF2-40B4-BE49-F238E27FC236}">
                  <a16:creationId xmlns:a16="http://schemas.microsoft.com/office/drawing/2014/main" id="{41172504-9B02-074F-8990-A0FE75D8699F}"/>
                </a:ext>
              </a:extLst>
            </p:cNvPr>
            <p:cNvSpPr/>
            <p:nvPr/>
          </p:nvSpPr>
          <p:spPr>
            <a:xfrm>
              <a:off x="8845973" y="3538060"/>
              <a:ext cx="947147" cy="1123371"/>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E25B1B7-53F3-4E4E-8892-EF4BB5E41B36}"/>
                </a:ext>
              </a:extLst>
            </p:cNvPr>
            <p:cNvSpPr/>
            <p:nvPr/>
          </p:nvSpPr>
          <p:spPr>
            <a:xfrm>
              <a:off x="9966339" y="1608994"/>
              <a:ext cx="1920456" cy="4926573"/>
            </a:xfrm>
            <a:prstGeom prst="ellipse">
              <a:avLst/>
            </a:prstGeom>
            <a:gradFill>
              <a:gsLst>
                <a:gs pos="87000">
                  <a:schemeClr val="tx2"/>
                </a:gs>
                <a:gs pos="71000">
                  <a:schemeClr val="accent2"/>
                </a:gs>
              </a:gsLst>
              <a:lin ang="7500000" scaled="0"/>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0" dirty="0">
                  <a:solidFill>
                    <a:srgbClr val="FFE354"/>
                  </a:solidFill>
                  <a:latin typeface="Arial"/>
                  <a:cs typeface="Arial"/>
                </a:rPr>
                <a:t>?</a:t>
              </a:r>
              <a:endParaRPr lang="en-US" sz="20000" dirty="0">
                <a:solidFill>
                  <a:srgbClr val="FFE354"/>
                </a:solidFill>
              </a:endParaRPr>
            </a:p>
          </p:txBody>
        </p:sp>
      </p:grpSp>
      <p:sp>
        <p:nvSpPr>
          <p:cNvPr id="95" name="Donut 94">
            <a:extLst>
              <a:ext uri="{FF2B5EF4-FFF2-40B4-BE49-F238E27FC236}">
                <a16:creationId xmlns:a16="http://schemas.microsoft.com/office/drawing/2014/main" id="{6C5D0281-35CD-0B43-85B7-A4F0CD190864}"/>
              </a:ext>
            </a:extLst>
          </p:cNvPr>
          <p:cNvSpPr/>
          <p:nvPr/>
        </p:nvSpPr>
        <p:spPr>
          <a:xfrm>
            <a:off x="269717" y="3937647"/>
            <a:ext cx="648926" cy="648926"/>
          </a:xfrm>
          <a:prstGeom prst="donut">
            <a:avLst>
              <a:gd name="adj" fmla="val 19807"/>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6" name="Freeform 95">
            <a:extLst>
              <a:ext uri="{FF2B5EF4-FFF2-40B4-BE49-F238E27FC236}">
                <a16:creationId xmlns:a16="http://schemas.microsoft.com/office/drawing/2014/main" id="{EB061A5D-CFEF-0C48-9015-23DA31D9BF42}"/>
              </a:ext>
            </a:extLst>
          </p:cNvPr>
          <p:cNvSpPr/>
          <p:nvPr/>
        </p:nvSpPr>
        <p:spPr>
          <a:xfrm>
            <a:off x="3557071" y="2487807"/>
            <a:ext cx="5208682" cy="2798804"/>
          </a:xfrm>
          <a:custGeom>
            <a:avLst/>
            <a:gdLst>
              <a:gd name="connsiteX0" fmla="*/ 0 w 4920711"/>
              <a:gd name="connsiteY0" fmla="*/ 2758699 h 2758699"/>
              <a:gd name="connsiteX1" fmla="*/ 294467 w 4920711"/>
              <a:gd name="connsiteY1" fmla="*/ 2719953 h 2758699"/>
              <a:gd name="connsiteX2" fmla="*/ 751667 w 4920711"/>
              <a:gd name="connsiteY2" fmla="*/ 2626963 h 2758699"/>
              <a:gd name="connsiteX3" fmla="*/ 1162373 w 4920711"/>
              <a:gd name="connsiteY3" fmla="*/ 2479729 h 2758699"/>
              <a:gd name="connsiteX4" fmla="*/ 1573078 w 4920711"/>
              <a:gd name="connsiteY4" fmla="*/ 2262753 h 2758699"/>
              <a:gd name="connsiteX5" fmla="*/ 1945037 w 4920711"/>
              <a:gd name="connsiteY5" fmla="*/ 1999282 h 2758699"/>
              <a:gd name="connsiteX6" fmla="*/ 2316996 w 4920711"/>
              <a:gd name="connsiteY6" fmla="*/ 1650570 h 2758699"/>
              <a:gd name="connsiteX7" fmla="*/ 2712203 w 4920711"/>
              <a:gd name="connsiteY7" fmla="*/ 1278610 h 2758699"/>
              <a:gd name="connsiteX8" fmla="*/ 3115159 w 4920711"/>
              <a:gd name="connsiteY8" fmla="*/ 891153 h 2758699"/>
              <a:gd name="connsiteX9" fmla="*/ 3471620 w 4920711"/>
              <a:gd name="connsiteY9" fmla="*/ 612183 h 2758699"/>
              <a:gd name="connsiteX10" fmla="*/ 3804834 w 4920711"/>
              <a:gd name="connsiteY10" fmla="*/ 379709 h 2758699"/>
              <a:gd name="connsiteX11" fmla="*/ 4231037 w 4920711"/>
              <a:gd name="connsiteY11" fmla="*/ 185980 h 2758699"/>
              <a:gd name="connsiteX12" fmla="*/ 4920711 w 4920711"/>
              <a:gd name="connsiteY12" fmla="*/ 0 h 2758699"/>
              <a:gd name="connsiteX13" fmla="*/ 4920711 w 4920711"/>
              <a:gd name="connsiteY13" fmla="*/ 0 h 275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20711" h="2758699">
                <a:moveTo>
                  <a:pt x="0" y="2758699"/>
                </a:moveTo>
                <a:cubicBezTo>
                  <a:pt x="84594" y="2750304"/>
                  <a:pt x="169189" y="2741909"/>
                  <a:pt x="294467" y="2719953"/>
                </a:cubicBezTo>
                <a:cubicBezTo>
                  <a:pt x="419745" y="2697997"/>
                  <a:pt x="607016" y="2667000"/>
                  <a:pt x="751667" y="2626963"/>
                </a:cubicBezTo>
                <a:cubicBezTo>
                  <a:pt x="896318" y="2586926"/>
                  <a:pt x="1025471" y="2540431"/>
                  <a:pt x="1162373" y="2479729"/>
                </a:cubicBezTo>
                <a:cubicBezTo>
                  <a:pt x="1299275" y="2419027"/>
                  <a:pt x="1442634" y="2342827"/>
                  <a:pt x="1573078" y="2262753"/>
                </a:cubicBezTo>
                <a:cubicBezTo>
                  <a:pt x="1703522" y="2182679"/>
                  <a:pt x="1821051" y="2101312"/>
                  <a:pt x="1945037" y="1999282"/>
                </a:cubicBezTo>
                <a:cubicBezTo>
                  <a:pt x="2069023" y="1897252"/>
                  <a:pt x="2316996" y="1650570"/>
                  <a:pt x="2316996" y="1650570"/>
                </a:cubicBezTo>
                <a:lnTo>
                  <a:pt x="2712203" y="1278610"/>
                </a:lnTo>
                <a:cubicBezTo>
                  <a:pt x="2845230" y="1152041"/>
                  <a:pt x="2988590" y="1002224"/>
                  <a:pt x="3115159" y="891153"/>
                </a:cubicBezTo>
                <a:cubicBezTo>
                  <a:pt x="3241728" y="780082"/>
                  <a:pt x="3356674" y="697424"/>
                  <a:pt x="3471620" y="612183"/>
                </a:cubicBezTo>
                <a:cubicBezTo>
                  <a:pt x="3586566" y="526942"/>
                  <a:pt x="3678265" y="450743"/>
                  <a:pt x="3804834" y="379709"/>
                </a:cubicBezTo>
                <a:cubicBezTo>
                  <a:pt x="3931403" y="308675"/>
                  <a:pt x="4045058" y="249265"/>
                  <a:pt x="4231037" y="185980"/>
                </a:cubicBezTo>
                <a:cubicBezTo>
                  <a:pt x="4417016" y="122695"/>
                  <a:pt x="4920711" y="0"/>
                  <a:pt x="4920711" y="0"/>
                </a:cubicBezTo>
                <a:lnTo>
                  <a:pt x="4920711" y="0"/>
                </a:lnTo>
              </a:path>
            </a:pathLst>
          </a:custGeom>
          <a:noFill/>
          <a:ln w="1270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1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BCE5-7EA3-4244-954A-6139B675E382}"/>
              </a:ext>
            </a:extLst>
          </p:cNvPr>
          <p:cNvSpPr>
            <a:spLocks noGrp="1"/>
          </p:cNvSpPr>
          <p:nvPr>
            <p:ph type="title"/>
          </p:nvPr>
        </p:nvSpPr>
        <p:spPr/>
        <p:txBody>
          <a:bodyPr/>
          <a:lstStyle/>
          <a:p>
            <a:r>
              <a:rPr lang="en-US" dirty="0"/>
              <a:t>Presence-absence models</a:t>
            </a:r>
          </a:p>
        </p:txBody>
      </p:sp>
      <p:sp>
        <p:nvSpPr>
          <p:cNvPr id="6" name="Content Placeholder 5">
            <a:extLst>
              <a:ext uri="{FF2B5EF4-FFF2-40B4-BE49-F238E27FC236}">
                <a16:creationId xmlns:a16="http://schemas.microsoft.com/office/drawing/2014/main" id="{28305FE8-7C43-C74E-8463-61173B56BD0E}"/>
              </a:ext>
            </a:extLst>
          </p:cNvPr>
          <p:cNvSpPr>
            <a:spLocks noGrp="1"/>
          </p:cNvSpPr>
          <p:nvPr>
            <p:ph idx="1"/>
          </p:nvPr>
        </p:nvSpPr>
        <p:spPr>
          <a:xfrm>
            <a:off x="609600" y="1600201"/>
            <a:ext cx="10972800" cy="4983161"/>
          </a:xfrm>
        </p:spPr>
        <p:txBody>
          <a:bodyPr>
            <a:normAutofit/>
          </a:bodyPr>
          <a:lstStyle/>
          <a:p>
            <a:r>
              <a:rPr lang="en-US" sz="3200" dirty="0"/>
              <a:t>The challenge of </a:t>
            </a:r>
            <a:r>
              <a:rPr lang="en-US" sz="3200" i="1" dirty="0"/>
              <a:t>true </a:t>
            </a:r>
            <a:r>
              <a:rPr lang="en-US" sz="3200" dirty="0"/>
              <a:t>absences…</a:t>
            </a:r>
          </a:p>
          <a:p>
            <a:pPr marL="457200" indent="-457200">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9B027782-1BAA-E048-B443-2ECDDCF7ACE5}"/>
              </a:ext>
            </a:extLst>
          </p:cNvPr>
          <p:cNvPicPr>
            <a:picLocks noChangeAspect="1"/>
          </p:cNvPicPr>
          <p:nvPr/>
        </p:nvPicPr>
        <p:blipFill>
          <a:blip r:embed="rId2"/>
          <a:stretch>
            <a:fillRect/>
          </a:stretch>
        </p:blipFill>
        <p:spPr>
          <a:xfrm>
            <a:off x="9663952" y="71717"/>
            <a:ext cx="2443955" cy="2405468"/>
          </a:xfrm>
          <a:prstGeom prst="rect">
            <a:avLst/>
          </a:prstGeom>
        </p:spPr>
      </p:pic>
      <p:pic>
        <p:nvPicPr>
          <p:cNvPr id="1026" name="Picture 2" descr="Flying Ghost Cartoon Free PNG Image｜Illustoon">
            <a:extLst>
              <a:ext uri="{FF2B5EF4-FFF2-40B4-BE49-F238E27FC236}">
                <a16:creationId xmlns:a16="http://schemas.microsoft.com/office/drawing/2014/main" id="{508C151B-B936-9747-88DE-0EBEA698A2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82"/>
          <a:stretch/>
        </p:blipFill>
        <p:spPr bwMode="auto">
          <a:xfrm>
            <a:off x="9383757" y="4019456"/>
            <a:ext cx="2724150" cy="25639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3D8C21A-6FB0-2D4E-999D-021F50F7EA43}"/>
              </a:ext>
            </a:extLst>
          </p:cNvPr>
          <p:cNvSpPr txBox="1"/>
          <p:nvPr/>
        </p:nvSpPr>
        <p:spPr>
          <a:xfrm>
            <a:off x="609600" y="4675111"/>
            <a:ext cx="8248650" cy="1384995"/>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Am I looking for it at the right time of day / year?</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Is it difficult (for me) to detect / identify?</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Does it move?</a:t>
            </a:r>
          </a:p>
        </p:txBody>
      </p:sp>
      <p:sp>
        <p:nvSpPr>
          <p:cNvPr id="8" name="TextBox 7">
            <a:extLst>
              <a:ext uri="{FF2B5EF4-FFF2-40B4-BE49-F238E27FC236}">
                <a16:creationId xmlns:a16="http://schemas.microsoft.com/office/drawing/2014/main" id="{3704953C-9700-014C-888D-8088A0BF905F}"/>
              </a:ext>
            </a:extLst>
          </p:cNvPr>
          <p:cNvSpPr txBox="1"/>
          <p:nvPr/>
        </p:nvSpPr>
        <p:spPr>
          <a:xfrm>
            <a:off x="609600" y="2682784"/>
            <a:ext cx="10972800" cy="1384995"/>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Are the abiotic conditions such that the species cannot survive?</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Are there biotic interactions that limit its presence?</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Has it had opportunity to arrive in the place?</a:t>
            </a:r>
          </a:p>
        </p:txBody>
      </p:sp>
    </p:spTree>
    <p:extLst>
      <p:ext uri="{BB962C8B-B14F-4D97-AF65-F5344CB8AC3E}">
        <p14:creationId xmlns:p14="http://schemas.microsoft.com/office/powerpoint/2010/main" val="56160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BCE5-7EA3-4244-954A-6139B675E382}"/>
              </a:ext>
            </a:extLst>
          </p:cNvPr>
          <p:cNvSpPr>
            <a:spLocks noGrp="1"/>
          </p:cNvSpPr>
          <p:nvPr>
            <p:ph type="title"/>
          </p:nvPr>
        </p:nvSpPr>
        <p:spPr/>
        <p:txBody>
          <a:bodyPr/>
          <a:lstStyle/>
          <a:p>
            <a:r>
              <a:rPr lang="en-US" dirty="0"/>
              <a:t>Presence-absence models</a:t>
            </a:r>
          </a:p>
        </p:txBody>
      </p:sp>
      <p:sp>
        <p:nvSpPr>
          <p:cNvPr id="6" name="Content Placeholder 5">
            <a:extLst>
              <a:ext uri="{FF2B5EF4-FFF2-40B4-BE49-F238E27FC236}">
                <a16:creationId xmlns:a16="http://schemas.microsoft.com/office/drawing/2014/main" id="{28305FE8-7C43-C74E-8463-61173B56BD0E}"/>
              </a:ext>
            </a:extLst>
          </p:cNvPr>
          <p:cNvSpPr>
            <a:spLocks noGrp="1"/>
          </p:cNvSpPr>
          <p:nvPr>
            <p:ph idx="1"/>
          </p:nvPr>
        </p:nvSpPr>
        <p:spPr>
          <a:xfrm>
            <a:off x="609600" y="1600201"/>
            <a:ext cx="10972800" cy="4983161"/>
          </a:xfrm>
        </p:spPr>
        <p:txBody>
          <a:bodyPr>
            <a:normAutofit/>
          </a:bodyPr>
          <a:lstStyle/>
          <a:p>
            <a:r>
              <a:rPr lang="en-US" sz="3200" dirty="0"/>
              <a:t>High quality absence data is much less common than presence data.</a:t>
            </a:r>
          </a:p>
          <a:p>
            <a:pPr marL="457200" indent="-457200">
              <a:buFont typeface="Arial" panose="020B0604020202020204" pitchFamily="34" charset="0"/>
              <a:buChar char="•"/>
            </a:pPr>
            <a:endParaRPr lang="en-US" sz="2800" dirty="0"/>
          </a:p>
        </p:txBody>
      </p:sp>
      <p:pic>
        <p:nvPicPr>
          <p:cNvPr id="9" name="Picture 8">
            <a:extLst>
              <a:ext uri="{FF2B5EF4-FFF2-40B4-BE49-F238E27FC236}">
                <a16:creationId xmlns:a16="http://schemas.microsoft.com/office/drawing/2014/main" id="{D5679FC9-D094-904C-BBF6-D1A035242AF5}"/>
              </a:ext>
            </a:extLst>
          </p:cNvPr>
          <p:cNvPicPr>
            <a:picLocks noChangeAspect="1"/>
          </p:cNvPicPr>
          <p:nvPr/>
        </p:nvPicPr>
        <p:blipFill rotWithShape="1">
          <a:blip r:embed="rId2"/>
          <a:srcRect t="269" b="269"/>
          <a:stretch/>
        </p:blipFill>
        <p:spPr>
          <a:xfrm>
            <a:off x="5132385" y="2420192"/>
            <a:ext cx="6450015" cy="4163170"/>
          </a:xfrm>
          <a:prstGeom prst="rect">
            <a:avLst/>
          </a:prstGeom>
          <a:solidFill>
            <a:srgbClr val="FF0000"/>
          </a:solidFill>
          <a:ln w="76200">
            <a:solidFill>
              <a:srgbClr val="FF0000"/>
            </a:solidFill>
          </a:ln>
        </p:spPr>
      </p:pic>
    </p:spTree>
    <p:extLst>
      <p:ext uri="{BB962C8B-B14F-4D97-AF65-F5344CB8AC3E}">
        <p14:creationId xmlns:p14="http://schemas.microsoft.com/office/powerpoint/2010/main" val="3786312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BCE5-7EA3-4244-954A-6139B675E382}"/>
              </a:ext>
            </a:extLst>
          </p:cNvPr>
          <p:cNvSpPr>
            <a:spLocks noGrp="1"/>
          </p:cNvSpPr>
          <p:nvPr>
            <p:ph type="title"/>
          </p:nvPr>
        </p:nvSpPr>
        <p:spPr/>
        <p:txBody>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solidFill>
                  <a:schemeClr val="bg1">
                    <a:lumMod val="65000"/>
                  </a:schemeClr>
                </a:solidFill>
              </a:rPr>
              <a:t>What:</a:t>
            </a:r>
          </a:p>
          <a:p>
            <a:pPr marL="342900" indent="-342900">
              <a:buFont typeface="Arial" panose="020B0604020202020204" pitchFamily="34" charset="0"/>
              <a:buChar char="•"/>
            </a:pPr>
            <a:r>
              <a:rPr lang="en-US" dirty="0">
                <a:solidFill>
                  <a:schemeClr val="bg1">
                    <a:lumMod val="65000"/>
                  </a:schemeClr>
                </a:solidFill>
              </a:rPr>
              <a:t>Models that describe the distribution of species across space or environmental gradients</a:t>
            </a:r>
          </a:p>
          <a:p>
            <a:endParaRPr lang="en-US" i="1" dirty="0"/>
          </a:p>
          <a:p>
            <a:r>
              <a:rPr lang="en-US" dirty="0"/>
              <a:t>How:</a:t>
            </a:r>
          </a:p>
          <a:p>
            <a:pPr marL="342900" indent="-342900">
              <a:buFont typeface="Arial" panose="020B0604020202020204" pitchFamily="34" charset="0"/>
              <a:buChar char="•"/>
            </a:pPr>
            <a:r>
              <a:rPr lang="en-US" dirty="0"/>
              <a:t>Develop statistical relationships between environmental conditions and locations where a species is present (and, in some cases, absent)</a:t>
            </a:r>
          </a:p>
          <a:p>
            <a:r>
              <a:rPr lang="en-US" dirty="0">
                <a:solidFill>
                  <a:schemeClr val="bg1">
                    <a:lumMod val="50000"/>
                  </a:schemeClr>
                </a:solidFill>
              </a:rPr>
              <a:t>	Correlative vs. Mechanistic</a:t>
            </a:r>
          </a:p>
          <a:p>
            <a:r>
              <a:rPr lang="en-US" b="1" dirty="0">
                <a:solidFill>
                  <a:srgbClr val="004CFF"/>
                </a:solidFill>
              </a:rPr>
              <a:t>	Presence-absence vs. presence-only</a:t>
            </a:r>
          </a:p>
        </p:txBody>
      </p:sp>
      <p:sp>
        <p:nvSpPr>
          <p:cNvPr id="4" name="TextBox 3">
            <a:extLst>
              <a:ext uri="{FF2B5EF4-FFF2-40B4-BE49-F238E27FC236}">
                <a16:creationId xmlns:a16="http://schemas.microsoft.com/office/drawing/2014/main" id="{7EFC9626-BB1B-D14E-BAAB-CE3800558B89}"/>
              </a:ext>
            </a:extLst>
          </p:cNvPr>
          <p:cNvSpPr txBox="1"/>
          <p:nvPr/>
        </p:nvSpPr>
        <p:spPr>
          <a:xfrm>
            <a:off x="609600" y="4579663"/>
            <a:ext cx="10972799" cy="2200602"/>
          </a:xfrm>
          <a:prstGeom prst="rect">
            <a:avLst/>
          </a:prstGeom>
          <a:noFill/>
        </p:spPr>
        <p:txBody>
          <a:bodyPr wrap="square">
            <a:spAutoFit/>
          </a:bodyPr>
          <a:lstStyle/>
          <a:p>
            <a:r>
              <a:rPr lang="en-US" sz="2800" b="1" u="sng" dirty="0">
                <a:solidFill>
                  <a:schemeClr val="bg1">
                    <a:lumMod val="50000"/>
                  </a:schemeClr>
                </a:solidFill>
              </a:rPr>
              <a:t>Presence-absence models</a:t>
            </a:r>
            <a:r>
              <a:rPr lang="en-US" sz="2800" dirty="0">
                <a:solidFill>
                  <a:schemeClr val="bg1">
                    <a:lumMod val="50000"/>
                  </a:schemeClr>
                </a:solidFill>
              </a:rPr>
              <a:t> models explicitly include information where a species known (or at least believed) to be absent.</a:t>
            </a:r>
          </a:p>
          <a:p>
            <a:endParaRPr lang="en-US" sz="2500" b="1" u="sng" dirty="0">
              <a:solidFill>
                <a:srgbClr val="004CFF"/>
              </a:solidFill>
            </a:endParaRPr>
          </a:p>
          <a:p>
            <a:r>
              <a:rPr lang="en-US" sz="2800" b="1" u="sng" dirty="0">
                <a:solidFill>
                  <a:srgbClr val="004CFF"/>
                </a:solidFill>
              </a:rPr>
              <a:t>Presence-only models</a:t>
            </a:r>
            <a:r>
              <a:rPr lang="en-US" sz="2800" b="1" dirty="0">
                <a:solidFill>
                  <a:srgbClr val="004CFF"/>
                </a:solidFill>
              </a:rPr>
              <a:t> </a:t>
            </a:r>
            <a:r>
              <a:rPr lang="en-US" sz="2800" dirty="0"/>
              <a:t>are based only on data where a species is known to be present and the landscape of interest.</a:t>
            </a:r>
            <a:endParaRPr lang="en-US" sz="2800" b="1" i="1" dirty="0"/>
          </a:p>
        </p:txBody>
      </p:sp>
    </p:spTree>
    <p:extLst>
      <p:ext uri="{BB962C8B-B14F-4D97-AF65-F5344CB8AC3E}">
        <p14:creationId xmlns:p14="http://schemas.microsoft.com/office/powerpoint/2010/main" val="2524301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A8FD84A-EFC3-6343-A8EF-0A487706766F}"/>
              </a:ext>
            </a:extLst>
          </p:cNvPr>
          <p:cNvGrpSpPr/>
          <p:nvPr/>
        </p:nvGrpSpPr>
        <p:grpSpPr>
          <a:xfrm>
            <a:off x="1849867" y="2055578"/>
            <a:ext cx="7153386" cy="4342186"/>
            <a:chOff x="3308049" y="3823312"/>
            <a:chExt cx="5029650" cy="2786142"/>
          </a:xfrm>
        </p:grpSpPr>
        <p:pic>
          <p:nvPicPr>
            <p:cNvPr id="8" name="Picture 4">
              <a:extLst>
                <a:ext uri="{FF2B5EF4-FFF2-40B4-BE49-F238E27FC236}">
                  <a16:creationId xmlns:a16="http://schemas.microsoft.com/office/drawing/2014/main" id="{1F797C80-ED27-384F-8D49-C64CBFE16698}"/>
                </a:ext>
              </a:extLst>
            </p:cNvPr>
            <p:cNvPicPr>
              <a:picLocks noChangeAspect="1" noChangeArrowheads="1"/>
            </p:cNvPicPr>
            <p:nvPr/>
          </p:nvPicPr>
          <p:blipFill>
            <a:blip r:embed="rId2"/>
            <a:srcRect t="1505" b="1505"/>
            <a:stretch/>
          </p:blipFill>
          <p:spPr bwMode="auto">
            <a:xfrm>
              <a:off x="3950933" y="3823312"/>
              <a:ext cx="4386766" cy="26102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B34C2E-9F87-AE4B-82C2-CF3E104BC4E2}"/>
                </a:ext>
              </a:extLst>
            </p:cNvPr>
            <p:cNvSpPr txBox="1"/>
            <p:nvPr/>
          </p:nvSpPr>
          <p:spPr>
            <a:xfrm>
              <a:off x="5000228" y="6331899"/>
              <a:ext cx="2505671" cy="277555"/>
            </a:xfrm>
            <a:prstGeom prst="rect">
              <a:avLst/>
            </a:prstGeom>
            <a:solidFill>
              <a:schemeClr val="bg1"/>
            </a:solidFill>
          </p:spPr>
          <p:txBody>
            <a:bodyPr wrap="square" rtlCol="0">
              <a:spAutoFit/>
            </a:bodyPr>
            <a:lstStyle/>
            <a:p>
              <a:pPr algn="ctr"/>
              <a:r>
                <a:rPr lang="en-US" sz="1600" b="1" dirty="0">
                  <a:latin typeface="Arial"/>
                  <a:cs typeface="Arial"/>
                </a:rPr>
                <a:t>Environment variable 1</a:t>
              </a:r>
            </a:p>
          </p:txBody>
        </p:sp>
        <p:sp>
          <p:nvSpPr>
            <p:cNvPr id="10" name="TextBox 9">
              <a:extLst>
                <a:ext uri="{FF2B5EF4-FFF2-40B4-BE49-F238E27FC236}">
                  <a16:creationId xmlns:a16="http://schemas.microsoft.com/office/drawing/2014/main" id="{F434257A-81DE-864E-A9FD-9CD5F61A22F6}"/>
                </a:ext>
              </a:extLst>
            </p:cNvPr>
            <p:cNvSpPr txBox="1"/>
            <p:nvPr/>
          </p:nvSpPr>
          <p:spPr>
            <a:xfrm>
              <a:off x="3308049" y="4709051"/>
              <a:ext cx="1015161" cy="533205"/>
            </a:xfrm>
            <a:prstGeom prst="rect">
              <a:avLst/>
            </a:prstGeom>
            <a:noFill/>
          </p:spPr>
          <p:txBody>
            <a:bodyPr wrap="square" rtlCol="0">
              <a:spAutoFit/>
            </a:bodyPr>
            <a:lstStyle/>
            <a:p>
              <a:pPr algn="ctr"/>
              <a:r>
                <a:rPr lang="en-US" sz="1600" b="1" dirty="0">
                  <a:latin typeface="Arial"/>
                  <a:cs typeface="Arial"/>
                </a:rPr>
                <a:t>Relative occurrence rate</a:t>
              </a:r>
            </a:p>
          </p:txBody>
        </p:sp>
      </p:grpSp>
      <p:sp>
        <p:nvSpPr>
          <p:cNvPr id="14" name="Rectangle 13">
            <a:extLst>
              <a:ext uri="{FF2B5EF4-FFF2-40B4-BE49-F238E27FC236}">
                <a16:creationId xmlns:a16="http://schemas.microsoft.com/office/drawing/2014/main" id="{9AFFE4AC-AE0D-444C-AA19-5CBD89D656CA}"/>
              </a:ext>
            </a:extLst>
          </p:cNvPr>
          <p:cNvSpPr/>
          <p:nvPr/>
        </p:nvSpPr>
        <p:spPr>
          <a:xfrm rot="5400000">
            <a:off x="5945391" y="3284339"/>
            <a:ext cx="329433" cy="4982825"/>
          </a:xfrm>
          <a:prstGeom prst="rect">
            <a:avLst/>
          </a:prstGeom>
          <a:gradFill>
            <a:gsLst>
              <a:gs pos="2000">
                <a:schemeClr val="tx2"/>
              </a:gs>
              <a:gs pos="96000">
                <a:schemeClr val="accent2"/>
              </a:gs>
            </a:gsLst>
            <a:lin ang="5400000" scaled="1"/>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54">
            <a:extLst>
              <a:ext uri="{FF2B5EF4-FFF2-40B4-BE49-F238E27FC236}">
                <a16:creationId xmlns:a16="http://schemas.microsoft.com/office/drawing/2014/main" id="{DC5632F9-1E7A-1A44-AA7D-4BADCF0D63A3}"/>
              </a:ext>
            </a:extLst>
          </p:cNvPr>
          <p:cNvSpPr/>
          <p:nvPr/>
        </p:nvSpPr>
        <p:spPr>
          <a:xfrm>
            <a:off x="5229806" y="5173348"/>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Multiply 55">
            <a:extLst>
              <a:ext uri="{FF2B5EF4-FFF2-40B4-BE49-F238E27FC236}">
                <a16:creationId xmlns:a16="http://schemas.microsoft.com/office/drawing/2014/main" id="{57A14053-2FE4-1541-AED7-63785E229F8B}"/>
              </a:ext>
            </a:extLst>
          </p:cNvPr>
          <p:cNvSpPr/>
          <p:nvPr/>
        </p:nvSpPr>
        <p:spPr>
          <a:xfrm>
            <a:off x="5491179" y="5198075"/>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56">
            <a:extLst>
              <a:ext uri="{FF2B5EF4-FFF2-40B4-BE49-F238E27FC236}">
                <a16:creationId xmlns:a16="http://schemas.microsoft.com/office/drawing/2014/main" id="{09C0630C-118D-1A46-9783-4895F5ED5A2B}"/>
              </a:ext>
            </a:extLst>
          </p:cNvPr>
          <p:cNvSpPr/>
          <p:nvPr/>
        </p:nvSpPr>
        <p:spPr>
          <a:xfrm>
            <a:off x="5708113" y="5171671"/>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a:extLst>
              <a:ext uri="{FF2B5EF4-FFF2-40B4-BE49-F238E27FC236}">
                <a16:creationId xmlns:a16="http://schemas.microsoft.com/office/drawing/2014/main" id="{6149C674-DD4A-794F-9ECE-72A2D1A99813}"/>
              </a:ext>
            </a:extLst>
          </p:cNvPr>
          <p:cNvSpPr/>
          <p:nvPr/>
        </p:nvSpPr>
        <p:spPr>
          <a:xfrm>
            <a:off x="6344832" y="5192742"/>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a:extLst>
              <a:ext uri="{FF2B5EF4-FFF2-40B4-BE49-F238E27FC236}">
                <a16:creationId xmlns:a16="http://schemas.microsoft.com/office/drawing/2014/main" id="{422860D1-5BC1-0D4C-AFDF-4C1B4DF16FA6}"/>
              </a:ext>
            </a:extLst>
          </p:cNvPr>
          <p:cNvSpPr/>
          <p:nvPr/>
        </p:nvSpPr>
        <p:spPr>
          <a:xfrm>
            <a:off x="5837960" y="5180616"/>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a:extLst>
              <a:ext uri="{FF2B5EF4-FFF2-40B4-BE49-F238E27FC236}">
                <a16:creationId xmlns:a16="http://schemas.microsoft.com/office/drawing/2014/main" id="{87D2E39B-A36C-C54A-8850-7A9564535F0F}"/>
              </a:ext>
            </a:extLst>
          </p:cNvPr>
          <p:cNvSpPr/>
          <p:nvPr/>
        </p:nvSpPr>
        <p:spPr>
          <a:xfrm>
            <a:off x="6099333" y="5205343"/>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Multiply 60">
            <a:extLst>
              <a:ext uri="{FF2B5EF4-FFF2-40B4-BE49-F238E27FC236}">
                <a16:creationId xmlns:a16="http://schemas.microsoft.com/office/drawing/2014/main" id="{8F3C17F8-FF0A-5C45-8DAD-A84AA031D7B9}"/>
              </a:ext>
            </a:extLst>
          </p:cNvPr>
          <p:cNvSpPr/>
          <p:nvPr/>
        </p:nvSpPr>
        <p:spPr>
          <a:xfrm>
            <a:off x="6809966" y="5200010"/>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Multiply 61">
            <a:extLst>
              <a:ext uri="{FF2B5EF4-FFF2-40B4-BE49-F238E27FC236}">
                <a16:creationId xmlns:a16="http://schemas.microsoft.com/office/drawing/2014/main" id="{8EB4AE61-EE3F-5B4F-A220-90EDAB7F6778}"/>
              </a:ext>
            </a:extLst>
          </p:cNvPr>
          <p:cNvSpPr/>
          <p:nvPr/>
        </p:nvSpPr>
        <p:spPr>
          <a:xfrm>
            <a:off x="5950373" y="5177144"/>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Multiply 62">
            <a:extLst>
              <a:ext uri="{FF2B5EF4-FFF2-40B4-BE49-F238E27FC236}">
                <a16:creationId xmlns:a16="http://schemas.microsoft.com/office/drawing/2014/main" id="{3BF59636-47AE-CE4D-AB70-D063E2384833}"/>
              </a:ext>
            </a:extLst>
          </p:cNvPr>
          <p:cNvSpPr/>
          <p:nvPr/>
        </p:nvSpPr>
        <p:spPr>
          <a:xfrm>
            <a:off x="6192958" y="5198229"/>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Multiply 63">
            <a:extLst>
              <a:ext uri="{FF2B5EF4-FFF2-40B4-BE49-F238E27FC236}">
                <a16:creationId xmlns:a16="http://schemas.microsoft.com/office/drawing/2014/main" id="{C1DD892C-182E-B241-BCBA-AC511C439DB4}"/>
              </a:ext>
            </a:extLst>
          </p:cNvPr>
          <p:cNvSpPr/>
          <p:nvPr/>
        </p:nvSpPr>
        <p:spPr>
          <a:xfrm>
            <a:off x="7179260" y="5219404"/>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Multiply 64">
            <a:extLst>
              <a:ext uri="{FF2B5EF4-FFF2-40B4-BE49-F238E27FC236}">
                <a16:creationId xmlns:a16="http://schemas.microsoft.com/office/drawing/2014/main" id="{AA22409B-2A61-A844-A912-DA44D5F781EA}"/>
              </a:ext>
            </a:extLst>
          </p:cNvPr>
          <p:cNvSpPr/>
          <p:nvPr/>
        </p:nvSpPr>
        <p:spPr>
          <a:xfrm>
            <a:off x="6516312" y="5205106"/>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Multiply 65">
            <a:extLst>
              <a:ext uri="{FF2B5EF4-FFF2-40B4-BE49-F238E27FC236}">
                <a16:creationId xmlns:a16="http://schemas.microsoft.com/office/drawing/2014/main" id="{F54575DD-97CB-294B-8850-123755EF6A98}"/>
              </a:ext>
            </a:extLst>
          </p:cNvPr>
          <p:cNvSpPr/>
          <p:nvPr/>
        </p:nvSpPr>
        <p:spPr>
          <a:xfrm>
            <a:off x="6629543" y="5200010"/>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Multiply 66">
            <a:extLst>
              <a:ext uri="{FF2B5EF4-FFF2-40B4-BE49-F238E27FC236}">
                <a16:creationId xmlns:a16="http://schemas.microsoft.com/office/drawing/2014/main" id="{A23DC6EC-A2C5-6441-87CD-00D16D5F9B3B}"/>
              </a:ext>
            </a:extLst>
          </p:cNvPr>
          <p:cNvSpPr/>
          <p:nvPr/>
        </p:nvSpPr>
        <p:spPr>
          <a:xfrm>
            <a:off x="7483196" y="5194677"/>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Multiply 67">
            <a:extLst>
              <a:ext uri="{FF2B5EF4-FFF2-40B4-BE49-F238E27FC236}">
                <a16:creationId xmlns:a16="http://schemas.microsoft.com/office/drawing/2014/main" id="{A0D4542B-29BE-7244-89F6-82996646CD7F}"/>
              </a:ext>
            </a:extLst>
          </p:cNvPr>
          <p:cNvSpPr/>
          <p:nvPr/>
        </p:nvSpPr>
        <p:spPr>
          <a:xfrm>
            <a:off x="4679901" y="5169505"/>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Multiply 68">
            <a:extLst>
              <a:ext uri="{FF2B5EF4-FFF2-40B4-BE49-F238E27FC236}">
                <a16:creationId xmlns:a16="http://schemas.microsoft.com/office/drawing/2014/main" id="{73CFAAA1-2326-AF49-889A-4E68F4FF6CF1}"/>
              </a:ext>
            </a:extLst>
          </p:cNvPr>
          <p:cNvSpPr/>
          <p:nvPr/>
        </p:nvSpPr>
        <p:spPr>
          <a:xfrm>
            <a:off x="4881616" y="5200010"/>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Multiply 69">
            <a:extLst>
              <a:ext uri="{FF2B5EF4-FFF2-40B4-BE49-F238E27FC236}">
                <a16:creationId xmlns:a16="http://schemas.microsoft.com/office/drawing/2014/main" id="{D1B4B337-56EE-3647-A3DE-C2985BFBEC06}"/>
              </a:ext>
            </a:extLst>
          </p:cNvPr>
          <p:cNvSpPr/>
          <p:nvPr/>
        </p:nvSpPr>
        <p:spPr>
          <a:xfrm>
            <a:off x="3646674" y="5219404"/>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Multiply 70">
            <a:extLst>
              <a:ext uri="{FF2B5EF4-FFF2-40B4-BE49-F238E27FC236}">
                <a16:creationId xmlns:a16="http://schemas.microsoft.com/office/drawing/2014/main" id="{995D408E-7C06-6E4D-8129-4F17E5C7A239}"/>
              </a:ext>
            </a:extLst>
          </p:cNvPr>
          <p:cNvSpPr/>
          <p:nvPr/>
        </p:nvSpPr>
        <p:spPr>
          <a:xfrm>
            <a:off x="3981697" y="5192742"/>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BF99400-3468-4F43-80FC-D361BB558264}"/>
              </a:ext>
            </a:extLst>
          </p:cNvPr>
          <p:cNvSpPr/>
          <p:nvPr/>
        </p:nvSpPr>
        <p:spPr>
          <a:xfrm>
            <a:off x="5069868" y="227892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65AF480-54CA-0744-A465-53D19266C84F}"/>
              </a:ext>
            </a:extLst>
          </p:cNvPr>
          <p:cNvSpPr/>
          <p:nvPr/>
        </p:nvSpPr>
        <p:spPr>
          <a:xfrm>
            <a:off x="5411210" y="227892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32AD284-7798-B640-AB59-31C98BF5E86F}"/>
              </a:ext>
            </a:extLst>
          </p:cNvPr>
          <p:cNvSpPr/>
          <p:nvPr/>
        </p:nvSpPr>
        <p:spPr>
          <a:xfrm>
            <a:off x="5896795" y="2284106"/>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38C934A-9FDE-9B45-9C38-DFE92F17C330}"/>
              </a:ext>
            </a:extLst>
          </p:cNvPr>
          <p:cNvSpPr/>
          <p:nvPr/>
        </p:nvSpPr>
        <p:spPr>
          <a:xfrm>
            <a:off x="6019364" y="227768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79E22D6-D6FA-EB4E-A21E-E78EA411E174}"/>
              </a:ext>
            </a:extLst>
          </p:cNvPr>
          <p:cNvSpPr/>
          <p:nvPr/>
        </p:nvSpPr>
        <p:spPr>
          <a:xfrm>
            <a:off x="6360706" y="227768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EE91AB4-FA22-A345-879A-8FB5108FAE1C}"/>
              </a:ext>
            </a:extLst>
          </p:cNvPr>
          <p:cNvSpPr/>
          <p:nvPr/>
        </p:nvSpPr>
        <p:spPr>
          <a:xfrm>
            <a:off x="6741842" y="2268649"/>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B28AA298-F3D7-2E4E-B4CB-F85FA2100E51}"/>
              </a:ext>
            </a:extLst>
          </p:cNvPr>
          <p:cNvSpPr/>
          <p:nvPr/>
        </p:nvSpPr>
        <p:spPr>
          <a:xfrm>
            <a:off x="6129664" y="2272035"/>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FA658D2-D449-C342-87C4-F99C2629ECD7}"/>
              </a:ext>
            </a:extLst>
          </p:cNvPr>
          <p:cNvSpPr/>
          <p:nvPr/>
        </p:nvSpPr>
        <p:spPr>
          <a:xfrm>
            <a:off x="6471006" y="2272035"/>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6924250-FCCD-7C49-8C3A-794499970EAC}"/>
              </a:ext>
            </a:extLst>
          </p:cNvPr>
          <p:cNvSpPr/>
          <p:nvPr/>
        </p:nvSpPr>
        <p:spPr>
          <a:xfrm>
            <a:off x="6887617" y="2277231"/>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2E52D4B-80DD-5F4D-BD6E-8B29D21254F0}"/>
              </a:ext>
            </a:extLst>
          </p:cNvPr>
          <p:cNvSpPr/>
          <p:nvPr/>
        </p:nvSpPr>
        <p:spPr>
          <a:xfrm>
            <a:off x="6267742" y="2273745"/>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CFEC0BE-D42B-A54B-BF39-DC73F321391D}"/>
              </a:ext>
            </a:extLst>
          </p:cNvPr>
          <p:cNvSpPr/>
          <p:nvPr/>
        </p:nvSpPr>
        <p:spPr>
          <a:xfrm>
            <a:off x="6609084" y="2273745"/>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FC528CF-9819-414C-8F96-AD8BC28C0F09}"/>
              </a:ext>
            </a:extLst>
          </p:cNvPr>
          <p:cNvSpPr/>
          <p:nvPr/>
        </p:nvSpPr>
        <p:spPr>
          <a:xfrm>
            <a:off x="7037686" y="2271692"/>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B399EC7-AD51-A447-9772-0CF766FFA6C5}"/>
              </a:ext>
            </a:extLst>
          </p:cNvPr>
          <p:cNvSpPr/>
          <p:nvPr/>
        </p:nvSpPr>
        <p:spPr>
          <a:xfrm>
            <a:off x="7970652" y="2277231"/>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F621B5C0-77D7-544B-A011-B3C0C4FACD08}"/>
              </a:ext>
            </a:extLst>
          </p:cNvPr>
          <p:cNvSpPr/>
          <p:nvPr/>
        </p:nvSpPr>
        <p:spPr>
          <a:xfrm>
            <a:off x="7179260" y="2274291"/>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60E7984-8463-6547-A213-E1841488CA92}"/>
              </a:ext>
            </a:extLst>
          </p:cNvPr>
          <p:cNvSpPr/>
          <p:nvPr/>
        </p:nvSpPr>
        <p:spPr>
          <a:xfrm>
            <a:off x="7584138" y="2274891"/>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E565EBD0-F254-924D-9633-3E6FEE2D8618}"/>
              </a:ext>
            </a:extLst>
          </p:cNvPr>
          <p:cNvSpPr/>
          <p:nvPr/>
        </p:nvSpPr>
        <p:spPr>
          <a:xfrm>
            <a:off x="8325409" y="226429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07748ED-031B-5046-9993-617F078988F8}"/>
              </a:ext>
            </a:extLst>
          </p:cNvPr>
          <p:cNvSpPr/>
          <p:nvPr/>
        </p:nvSpPr>
        <p:spPr>
          <a:xfrm>
            <a:off x="7758729" y="227056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E0BCE5-7EA3-4244-954A-6139B675E382}"/>
              </a:ext>
            </a:extLst>
          </p:cNvPr>
          <p:cNvSpPr>
            <a:spLocks noGrp="1"/>
          </p:cNvSpPr>
          <p:nvPr>
            <p:ph type="title"/>
          </p:nvPr>
        </p:nvSpPr>
        <p:spPr/>
        <p:txBody>
          <a:bodyPr/>
          <a:lstStyle/>
          <a:p>
            <a:r>
              <a:rPr lang="en-US" dirty="0"/>
              <a:t>Presence-absence models</a:t>
            </a:r>
          </a:p>
        </p:txBody>
      </p:sp>
      <p:grpSp>
        <p:nvGrpSpPr>
          <p:cNvPr id="50" name="Group 49">
            <a:extLst>
              <a:ext uri="{FF2B5EF4-FFF2-40B4-BE49-F238E27FC236}">
                <a16:creationId xmlns:a16="http://schemas.microsoft.com/office/drawing/2014/main" id="{4E164294-CD68-E747-B7BE-0407F97A3A30}"/>
              </a:ext>
            </a:extLst>
          </p:cNvPr>
          <p:cNvGrpSpPr/>
          <p:nvPr/>
        </p:nvGrpSpPr>
        <p:grpSpPr>
          <a:xfrm>
            <a:off x="260534" y="1251386"/>
            <a:ext cx="1524000" cy="5412747"/>
            <a:chOff x="9312779" y="953715"/>
            <a:chExt cx="1524000" cy="5412747"/>
          </a:xfrm>
        </p:grpSpPr>
        <p:sp>
          <p:nvSpPr>
            <p:cNvPr id="12" name="Rectangle 11">
              <a:extLst>
                <a:ext uri="{FF2B5EF4-FFF2-40B4-BE49-F238E27FC236}">
                  <a16:creationId xmlns:a16="http://schemas.microsoft.com/office/drawing/2014/main" id="{EC3BF791-6BC4-9343-B1B5-1655D9684414}"/>
                </a:ext>
              </a:extLst>
            </p:cNvPr>
            <p:cNvSpPr/>
            <p:nvPr/>
          </p:nvSpPr>
          <p:spPr>
            <a:xfrm>
              <a:off x="9312779" y="953715"/>
              <a:ext cx="1524000" cy="5412747"/>
            </a:xfrm>
            <a:prstGeom prst="rect">
              <a:avLst/>
            </a:prstGeom>
            <a:gradFill>
              <a:gsLst>
                <a:gs pos="2000">
                  <a:schemeClr val="tx2"/>
                </a:gs>
                <a:gs pos="96000">
                  <a:schemeClr val="accent2"/>
                </a:gs>
              </a:gsLst>
              <a:lin ang="5400000" scaled="1"/>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10E871D-0E94-2245-8A5B-D74EB09FB231}"/>
                </a:ext>
              </a:extLst>
            </p:cNvPr>
            <p:cNvSpPr/>
            <p:nvPr/>
          </p:nvSpPr>
          <p:spPr>
            <a:xfrm>
              <a:off x="9455320" y="1112949"/>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FB033D0-C239-1344-B9EA-22BADAE0F5A6}"/>
                </a:ext>
              </a:extLst>
            </p:cNvPr>
            <p:cNvSpPr/>
            <p:nvPr/>
          </p:nvSpPr>
          <p:spPr>
            <a:xfrm>
              <a:off x="10274694" y="209318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20230EA-EE29-494D-8CED-7CB5BBCBC4CB}"/>
                </a:ext>
              </a:extLst>
            </p:cNvPr>
            <p:cNvSpPr/>
            <p:nvPr/>
          </p:nvSpPr>
          <p:spPr>
            <a:xfrm>
              <a:off x="9627732" y="1809899"/>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9A3BF2A-295D-014B-B81C-9EA0C400188C}"/>
                </a:ext>
              </a:extLst>
            </p:cNvPr>
            <p:cNvSpPr/>
            <p:nvPr/>
          </p:nvSpPr>
          <p:spPr>
            <a:xfrm>
              <a:off x="10274694" y="251560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3A1F7C6-FBFA-C942-BE8B-529C233457D5}"/>
                </a:ext>
              </a:extLst>
            </p:cNvPr>
            <p:cNvSpPr/>
            <p:nvPr/>
          </p:nvSpPr>
          <p:spPr>
            <a:xfrm>
              <a:off x="9787670" y="2435635"/>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02ED8B-8179-DB4C-919E-D9B3F3868EA2}"/>
                </a:ext>
              </a:extLst>
            </p:cNvPr>
            <p:cNvSpPr/>
            <p:nvPr/>
          </p:nvSpPr>
          <p:spPr>
            <a:xfrm>
              <a:off x="10161615" y="2282129"/>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F3634F3-8820-5543-8AB8-510219AAC97E}"/>
                </a:ext>
              </a:extLst>
            </p:cNvPr>
            <p:cNvSpPr/>
            <p:nvPr/>
          </p:nvSpPr>
          <p:spPr>
            <a:xfrm>
              <a:off x="9514653" y="199884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A9B09B1-D9F6-E448-84A4-CC2ECB9B18A7}"/>
                </a:ext>
              </a:extLst>
            </p:cNvPr>
            <p:cNvSpPr/>
            <p:nvPr/>
          </p:nvSpPr>
          <p:spPr>
            <a:xfrm>
              <a:off x="10161615" y="2704549"/>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59EA707-4BDF-764B-9249-888C42974A44}"/>
                </a:ext>
              </a:extLst>
            </p:cNvPr>
            <p:cNvSpPr/>
            <p:nvPr/>
          </p:nvSpPr>
          <p:spPr>
            <a:xfrm>
              <a:off x="9674591" y="2624580"/>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1B6C95-5E47-944C-AFA6-8C65E05C9F5D}"/>
                </a:ext>
              </a:extLst>
            </p:cNvPr>
            <p:cNvSpPr/>
            <p:nvPr/>
          </p:nvSpPr>
          <p:spPr>
            <a:xfrm>
              <a:off x="10555736" y="2718920"/>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BB8BA7B-4703-C241-ADFF-F1BAA320EB09}"/>
                </a:ext>
              </a:extLst>
            </p:cNvPr>
            <p:cNvSpPr/>
            <p:nvPr/>
          </p:nvSpPr>
          <p:spPr>
            <a:xfrm>
              <a:off x="9795695" y="2202160"/>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D8DC84F-AAE6-DE42-9607-E5964C78B373}"/>
                </a:ext>
              </a:extLst>
            </p:cNvPr>
            <p:cNvSpPr/>
            <p:nvPr/>
          </p:nvSpPr>
          <p:spPr>
            <a:xfrm>
              <a:off x="9955633" y="2827896"/>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3A573F3-4F8C-BD4C-A49C-053852CB0D09}"/>
                </a:ext>
              </a:extLst>
            </p:cNvPr>
            <p:cNvSpPr/>
            <p:nvPr/>
          </p:nvSpPr>
          <p:spPr>
            <a:xfrm>
              <a:off x="9740811" y="3423473"/>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834063-17B1-BC45-89EB-EEA1AE8F6353}"/>
                </a:ext>
              </a:extLst>
            </p:cNvPr>
            <p:cNvSpPr/>
            <p:nvPr/>
          </p:nvSpPr>
          <p:spPr>
            <a:xfrm>
              <a:off x="9467794" y="2986682"/>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D4BCC3D-5EAD-FB41-AA7F-95DD5ABB45DC}"/>
                </a:ext>
              </a:extLst>
            </p:cNvPr>
            <p:cNvSpPr/>
            <p:nvPr/>
          </p:nvSpPr>
          <p:spPr>
            <a:xfrm>
              <a:off x="9978271" y="3937378"/>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Multiply 30">
              <a:extLst>
                <a:ext uri="{FF2B5EF4-FFF2-40B4-BE49-F238E27FC236}">
                  <a16:creationId xmlns:a16="http://schemas.microsoft.com/office/drawing/2014/main" id="{CA6F71D0-3340-8C4F-AA7E-B2CD824979D0}"/>
                </a:ext>
              </a:extLst>
            </p:cNvPr>
            <p:cNvSpPr/>
            <p:nvPr/>
          </p:nvSpPr>
          <p:spPr>
            <a:xfrm>
              <a:off x="10138209" y="4642768"/>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a:extLst>
                <a:ext uri="{FF2B5EF4-FFF2-40B4-BE49-F238E27FC236}">
                  <a16:creationId xmlns:a16="http://schemas.microsoft.com/office/drawing/2014/main" id="{8E5DF773-51B4-F84D-A5DC-D4C69F7DF9B3}"/>
                </a:ext>
              </a:extLst>
            </p:cNvPr>
            <p:cNvSpPr/>
            <p:nvPr/>
          </p:nvSpPr>
          <p:spPr>
            <a:xfrm>
              <a:off x="9527585" y="4913956"/>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Multiply 32">
              <a:extLst>
                <a:ext uri="{FF2B5EF4-FFF2-40B4-BE49-F238E27FC236}">
                  <a16:creationId xmlns:a16="http://schemas.microsoft.com/office/drawing/2014/main" id="{5EA28F4B-433A-E44E-8932-8C97214710E9}"/>
                </a:ext>
              </a:extLst>
            </p:cNvPr>
            <p:cNvSpPr/>
            <p:nvPr/>
          </p:nvSpPr>
          <p:spPr>
            <a:xfrm>
              <a:off x="10172100" y="3694703"/>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ultiply 33">
              <a:extLst>
                <a:ext uri="{FF2B5EF4-FFF2-40B4-BE49-F238E27FC236}">
                  <a16:creationId xmlns:a16="http://schemas.microsoft.com/office/drawing/2014/main" id="{8B624287-3C1F-414B-85CD-48CB73170A54}"/>
                </a:ext>
              </a:extLst>
            </p:cNvPr>
            <p:cNvSpPr/>
            <p:nvPr/>
          </p:nvSpPr>
          <p:spPr>
            <a:xfrm>
              <a:off x="9900749" y="1835576"/>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a:extLst>
                <a:ext uri="{FF2B5EF4-FFF2-40B4-BE49-F238E27FC236}">
                  <a16:creationId xmlns:a16="http://schemas.microsoft.com/office/drawing/2014/main" id="{B6C487D4-C335-B946-9D9A-49B6312C0124}"/>
                </a:ext>
              </a:extLst>
            </p:cNvPr>
            <p:cNvSpPr/>
            <p:nvPr/>
          </p:nvSpPr>
          <p:spPr>
            <a:xfrm>
              <a:off x="9674591" y="4422399"/>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ply 35">
              <a:extLst>
                <a:ext uri="{FF2B5EF4-FFF2-40B4-BE49-F238E27FC236}">
                  <a16:creationId xmlns:a16="http://schemas.microsoft.com/office/drawing/2014/main" id="{23673756-F551-E14B-BA53-0FC4D1F9B038}"/>
                </a:ext>
              </a:extLst>
            </p:cNvPr>
            <p:cNvSpPr/>
            <p:nvPr/>
          </p:nvSpPr>
          <p:spPr>
            <a:xfrm>
              <a:off x="9655679" y="2884576"/>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E3D9B4C-1A29-E24A-BD77-ED15E1CC7AB3}"/>
                </a:ext>
              </a:extLst>
            </p:cNvPr>
            <p:cNvSpPr/>
            <p:nvPr/>
          </p:nvSpPr>
          <p:spPr>
            <a:xfrm>
              <a:off x="10495801" y="1771548"/>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D73D6AC-3C9A-BA4F-96B9-F6680145FC4B}"/>
                </a:ext>
              </a:extLst>
            </p:cNvPr>
            <p:cNvSpPr/>
            <p:nvPr/>
          </p:nvSpPr>
          <p:spPr>
            <a:xfrm>
              <a:off x="10094758" y="1433464"/>
              <a:ext cx="159938" cy="159938"/>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Multiply 38">
              <a:extLst>
                <a:ext uri="{FF2B5EF4-FFF2-40B4-BE49-F238E27FC236}">
                  <a16:creationId xmlns:a16="http://schemas.microsoft.com/office/drawing/2014/main" id="{26531CCA-408B-DE42-8D04-9AE7DAC81F4F}"/>
                </a:ext>
              </a:extLst>
            </p:cNvPr>
            <p:cNvSpPr/>
            <p:nvPr/>
          </p:nvSpPr>
          <p:spPr>
            <a:xfrm>
              <a:off x="10388588" y="4290280"/>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Multiply 39">
              <a:extLst>
                <a:ext uri="{FF2B5EF4-FFF2-40B4-BE49-F238E27FC236}">
                  <a16:creationId xmlns:a16="http://schemas.microsoft.com/office/drawing/2014/main" id="{0AB139B3-DD8B-B64C-A233-B887ACF170F4}"/>
                </a:ext>
              </a:extLst>
            </p:cNvPr>
            <p:cNvSpPr/>
            <p:nvPr/>
          </p:nvSpPr>
          <p:spPr>
            <a:xfrm>
              <a:off x="10093524" y="5393250"/>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Multiply 40">
              <a:extLst>
                <a:ext uri="{FF2B5EF4-FFF2-40B4-BE49-F238E27FC236}">
                  <a16:creationId xmlns:a16="http://schemas.microsoft.com/office/drawing/2014/main" id="{9A13615A-7FEE-E648-A4A6-F68DDC771668}"/>
                </a:ext>
              </a:extLst>
            </p:cNvPr>
            <p:cNvSpPr/>
            <p:nvPr/>
          </p:nvSpPr>
          <p:spPr>
            <a:xfrm>
              <a:off x="9492136" y="3806360"/>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Multiply 41">
              <a:extLst>
                <a:ext uri="{FF2B5EF4-FFF2-40B4-BE49-F238E27FC236}">
                  <a16:creationId xmlns:a16="http://schemas.microsoft.com/office/drawing/2014/main" id="{4D51BC5A-CA01-C14F-9A3B-D108EABCF16A}"/>
                </a:ext>
              </a:extLst>
            </p:cNvPr>
            <p:cNvSpPr/>
            <p:nvPr/>
          </p:nvSpPr>
          <p:spPr>
            <a:xfrm>
              <a:off x="10434632" y="4947135"/>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Multiply 42">
              <a:extLst>
                <a:ext uri="{FF2B5EF4-FFF2-40B4-BE49-F238E27FC236}">
                  <a16:creationId xmlns:a16="http://schemas.microsoft.com/office/drawing/2014/main" id="{03C4C268-9AEC-AD4E-A44E-76AC87A0A8D7}"/>
                </a:ext>
              </a:extLst>
            </p:cNvPr>
            <p:cNvSpPr/>
            <p:nvPr/>
          </p:nvSpPr>
          <p:spPr>
            <a:xfrm>
              <a:off x="10160726" y="3962266"/>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Multiply 43">
              <a:extLst>
                <a:ext uri="{FF2B5EF4-FFF2-40B4-BE49-F238E27FC236}">
                  <a16:creationId xmlns:a16="http://schemas.microsoft.com/office/drawing/2014/main" id="{7A032A7D-5BA9-FD4C-A6C9-7A907B4A9A79}"/>
                </a:ext>
              </a:extLst>
            </p:cNvPr>
            <p:cNvSpPr/>
            <p:nvPr/>
          </p:nvSpPr>
          <p:spPr>
            <a:xfrm>
              <a:off x="9978271" y="3346227"/>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3A80826-1F37-424C-AD7F-31A37CAFAA50}"/>
              </a:ext>
            </a:extLst>
          </p:cNvPr>
          <p:cNvGrpSpPr/>
          <p:nvPr/>
        </p:nvGrpSpPr>
        <p:grpSpPr>
          <a:xfrm>
            <a:off x="1818543" y="1380309"/>
            <a:ext cx="3345433" cy="770811"/>
            <a:chOff x="240737" y="1437953"/>
            <a:chExt cx="4171764" cy="961203"/>
          </a:xfrm>
        </p:grpSpPr>
        <p:sp>
          <p:nvSpPr>
            <p:cNvPr id="48" name="Oval 47">
              <a:extLst>
                <a:ext uri="{FF2B5EF4-FFF2-40B4-BE49-F238E27FC236}">
                  <a16:creationId xmlns:a16="http://schemas.microsoft.com/office/drawing/2014/main" id="{2C8B247B-BAE9-7A4E-9C01-F33FF90F2CED}"/>
                </a:ext>
              </a:extLst>
            </p:cNvPr>
            <p:cNvSpPr/>
            <p:nvPr/>
          </p:nvSpPr>
          <p:spPr>
            <a:xfrm>
              <a:off x="352729" y="1494743"/>
              <a:ext cx="319164" cy="319164"/>
            </a:xfrm>
            <a:prstGeom prst="ellipse">
              <a:avLst/>
            </a:prstGeom>
            <a:solidFill>
              <a:schemeClr val="bg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Multiply 48">
              <a:extLst>
                <a:ext uri="{FF2B5EF4-FFF2-40B4-BE49-F238E27FC236}">
                  <a16:creationId xmlns:a16="http://schemas.microsoft.com/office/drawing/2014/main" id="{353B030A-EDB6-8341-8A8B-4EEC3E153BD1}"/>
                </a:ext>
              </a:extLst>
            </p:cNvPr>
            <p:cNvSpPr/>
            <p:nvPr/>
          </p:nvSpPr>
          <p:spPr>
            <a:xfrm>
              <a:off x="240737" y="1856007"/>
              <a:ext cx="543150" cy="543149"/>
            </a:xfrm>
            <a:prstGeom prst="mathMultiply">
              <a:avLst>
                <a:gd name="adj1" fmla="val 19551"/>
              </a:avLst>
            </a:prstGeom>
            <a:solidFill>
              <a:srgbClr val="00B0F0"/>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CDDCC15D-1D4B-6641-8682-99D3F38C9332}"/>
                </a:ext>
              </a:extLst>
            </p:cNvPr>
            <p:cNvSpPr txBox="1"/>
            <p:nvPr/>
          </p:nvSpPr>
          <p:spPr>
            <a:xfrm>
              <a:off x="686765" y="1437953"/>
              <a:ext cx="1111817" cy="422178"/>
            </a:xfrm>
            <a:prstGeom prst="rect">
              <a:avLst/>
            </a:prstGeom>
            <a:noFill/>
          </p:spPr>
          <p:txBody>
            <a:bodyPr wrap="none" rtlCol="0">
              <a:spAutoFit/>
            </a:bodyPr>
            <a:lstStyle/>
            <a:p>
              <a:r>
                <a:rPr lang="en-US" sz="1600" dirty="0">
                  <a:latin typeface="Arial"/>
                  <a:cs typeface="Arial"/>
                </a:rPr>
                <a:t>Present</a:t>
              </a:r>
            </a:p>
          </p:txBody>
        </p:sp>
        <p:sp>
          <p:nvSpPr>
            <p:cNvPr id="52" name="TextBox 51">
              <a:extLst>
                <a:ext uri="{FF2B5EF4-FFF2-40B4-BE49-F238E27FC236}">
                  <a16:creationId xmlns:a16="http://schemas.microsoft.com/office/drawing/2014/main" id="{5C933F6A-49C1-5C44-B193-79082513BFB5}"/>
                </a:ext>
              </a:extLst>
            </p:cNvPr>
            <p:cNvSpPr txBox="1"/>
            <p:nvPr/>
          </p:nvSpPr>
          <p:spPr>
            <a:xfrm>
              <a:off x="658074" y="1928382"/>
              <a:ext cx="3754427" cy="422178"/>
            </a:xfrm>
            <a:prstGeom prst="rect">
              <a:avLst/>
            </a:prstGeom>
            <a:noFill/>
          </p:spPr>
          <p:txBody>
            <a:bodyPr wrap="none" rtlCol="0">
              <a:spAutoFit/>
            </a:bodyPr>
            <a:lstStyle/>
            <a:p>
              <a:r>
                <a:rPr lang="en-US" sz="1600" dirty="0">
                  <a:latin typeface="Arial"/>
                  <a:cs typeface="Arial"/>
                </a:rPr>
                <a:t>Background (Pseudo-absence)</a:t>
              </a:r>
            </a:p>
          </p:txBody>
        </p:sp>
      </p:grpSp>
      <p:grpSp>
        <p:nvGrpSpPr>
          <p:cNvPr id="94" name="Group 93">
            <a:extLst>
              <a:ext uri="{FF2B5EF4-FFF2-40B4-BE49-F238E27FC236}">
                <a16:creationId xmlns:a16="http://schemas.microsoft.com/office/drawing/2014/main" id="{B79ABFE4-C730-154F-B465-7EB0D009EB41}"/>
              </a:ext>
            </a:extLst>
          </p:cNvPr>
          <p:cNvGrpSpPr/>
          <p:nvPr/>
        </p:nvGrpSpPr>
        <p:grpSpPr>
          <a:xfrm>
            <a:off x="8845973" y="1608994"/>
            <a:ext cx="3040822" cy="4926573"/>
            <a:chOff x="8845973" y="1608994"/>
            <a:chExt cx="3040822" cy="4926573"/>
          </a:xfrm>
        </p:grpSpPr>
        <p:sp>
          <p:nvSpPr>
            <p:cNvPr id="90" name="Right Arrow 89">
              <a:extLst>
                <a:ext uri="{FF2B5EF4-FFF2-40B4-BE49-F238E27FC236}">
                  <a16:creationId xmlns:a16="http://schemas.microsoft.com/office/drawing/2014/main" id="{41172504-9B02-074F-8990-A0FE75D8699F}"/>
                </a:ext>
              </a:extLst>
            </p:cNvPr>
            <p:cNvSpPr/>
            <p:nvPr/>
          </p:nvSpPr>
          <p:spPr>
            <a:xfrm>
              <a:off x="8845973" y="3538060"/>
              <a:ext cx="947147" cy="1123371"/>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E25B1B7-53F3-4E4E-8892-EF4BB5E41B36}"/>
                </a:ext>
              </a:extLst>
            </p:cNvPr>
            <p:cNvSpPr/>
            <p:nvPr/>
          </p:nvSpPr>
          <p:spPr>
            <a:xfrm>
              <a:off x="9966339" y="1608994"/>
              <a:ext cx="1920456" cy="4926573"/>
            </a:xfrm>
            <a:prstGeom prst="ellipse">
              <a:avLst/>
            </a:prstGeom>
            <a:gradFill>
              <a:gsLst>
                <a:gs pos="87000">
                  <a:schemeClr val="tx2"/>
                </a:gs>
                <a:gs pos="71000">
                  <a:schemeClr val="accent2"/>
                </a:gs>
              </a:gsLst>
              <a:lin ang="7500000" scaled="0"/>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0" dirty="0">
                  <a:solidFill>
                    <a:srgbClr val="00B0F0"/>
                  </a:solidFill>
                  <a:latin typeface="Arial"/>
                  <a:cs typeface="Arial"/>
                </a:rPr>
                <a:t>?</a:t>
              </a:r>
              <a:endParaRPr lang="en-US" sz="20000" dirty="0">
                <a:solidFill>
                  <a:srgbClr val="00B0F0"/>
                </a:solidFill>
              </a:endParaRPr>
            </a:p>
          </p:txBody>
        </p:sp>
      </p:grpSp>
      <p:sp>
        <p:nvSpPr>
          <p:cNvPr id="96" name="Freeform 95">
            <a:extLst>
              <a:ext uri="{FF2B5EF4-FFF2-40B4-BE49-F238E27FC236}">
                <a16:creationId xmlns:a16="http://schemas.microsoft.com/office/drawing/2014/main" id="{EB061A5D-CFEF-0C48-9015-23DA31D9BF42}"/>
              </a:ext>
            </a:extLst>
          </p:cNvPr>
          <p:cNvSpPr/>
          <p:nvPr/>
        </p:nvSpPr>
        <p:spPr>
          <a:xfrm>
            <a:off x="3415416" y="2413607"/>
            <a:ext cx="5341876" cy="2880420"/>
          </a:xfrm>
          <a:custGeom>
            <a:avLst/>
            <a:gdLst>
              <a:gd name="connsiteX0" fmla="*/ 0 w 4920711"/>
              <a:gd name="connsiteY0" fmla="*/ 2758699 h 2758699"/>
              <a:gd name="connsiteX1" fmla="*/ 294467 w 4920711"/>
              <a:gd name="connsiteY1" fmla="*/ 2719953 h 2758699"/>
              <a:gd name="connsiteX2" fmla="*/ 751667 w 4920711"/>
              <a:gd name="connsiteY2" fmla="*/ 2626963 h 2758699"/>
              <a:gd name="connsiteX3" fmla="*/ 1162373 w 4920711"/>
              <a:gd name="connsiteY3" fmla="*/ 2479729 h 2758699"/>
              <a:gd name="connsiteX4" fmla="*/ 1573078 w 4920711"/>
              <a:gd name="connsiteY4" fmla="*/ 2262753 h 2758699"/>
              <a:gd name="connsiteX5" fmla="*/ 1945037 w 4920711"/>
              <a:gd name="connsiteY5" fmla="*/ 1999282 h 2758699"/>
              <a:gd name="connsiteX6" fmla="*/ 2316996 w 4920711"/>
              <a:gd name="connsiteY6" fmla="*/ 1650570 h 2758699"/>
              <a:gd name="connsiteX7" fmla="*/ 2712203 w 4920711"/>
              <a:gd name="connsiteY7" fmla="*/ 1278610 h 2758699"/>
              <a:gd name="connsiteX8" fmla="*/ 3115159 w 4920711"/>
              <a:gd name="connsiteY8" fmla="*/ 891153 h 2758699"/>
              <a:gd name="connsiteX9" fmla="*/ 3471620 w 4920711"/>
              <a:gd name="connsiteY9" fmla="*/ 612183 h 2758699"/>
              <a:gd name="connsiteX10" fmla="*/ 3804834 w 4920711"/>
              <a:gd name="connsiteY10" fmla="*/ 379709 h 2758699"/>
              <a:gd name="connsiteX11" fmla="*/ 4231037 w 4920711"/>
              <a:gd name="connsiteY11" fmla="*/ 185980 h 2758699"/>
              <a:gd name="connsiteX12" fmla="*/ 4920711 w 4920711"/>
              <a:gd name="connsiteY12" fmla="*/ 0 h 2758699"/>
              <a:gd name="connsiteX13" fmla="*/ 4920711 w 4920711"/>
              <a:gd name="connsiteY13" fmla="*/ 0 h 275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20711" h="2758699">
                <a:moveTo>
                  <a:pt x="0" y="2758699"/>
                </a:moveTo>
                <a:cubicBezTo>
                  <a:pt x="84594" y="2750304"/>
                  <a:pt x="169189" y="2741909"/>
                  <a:pt x="294467" y="2719953"/>
                </a:cubicBezTo>
                <a:cubicBezTo>
                  <a:pt x="419745" y="2697997"/>
                  <a:pt x="607016" y="2667000"/>
                  <a:pt x="751667" y="2626963"/>
                </a:cubicBezTo>
                <a:cubicBezTo>
                  <a:pt x="896318" y="2586926"/>
                  <a:pt x="1025471" y="2540431"/>
                  <a:pt x="1162373" y="2479729"/>
                </a:cubicBezTo>
                <a:cubicBezTo>
                  <a:pt x="1299275" y="2419027"/>
                  <a:pt x="1442634" y="2342827"/>
                  <a:pt x="1573078" y="2262753"/>
                </a:cubicBezTo>
                <a:cubicBezTo>
                  <a:pt x="1703522" y="2182679"/>
                  <a:pt x="1821051" y="2101312"/>
                  <a:pt x="1945037" y="1999282"/>
                </a:cubicBezTo>
                <a:cubicBezTo>
                  <a:pt x="2069023" y="1897252"/>
                  <a:pt x="2316996" y="1650570"/>
                  <a:pt x="2316996" y="1650570"/>
                </a:cubicBezTo>
                <a:lnTo>
                  <a:pt x="2712203" y="1278610"/>
                </a:lnTo>
                <a:cubicBezTo>
                  <a:pt x="2845230" y="1152041"/>
                  <a:pt x="2988590" y="1002224"/>
                  <a:pt x="3115159" y="891153"/>
                </a:cubicBezTo>
                <a:cubicBezTo>
                  <a:pt x="3241728" y="780082"/>
                  <a:pt x="3356674" y="697424"/>
                  <a:pt x="3471620" y="612183"/>
                </a:cubicBezTo>
                <a:cubicBezTo>
                  <a:pt x="3586566" y="526942"/>
                  <a:pt x="3678265" y="450743"/>
                  <a:pt x="3804834" y="379709"/>
                </a:cubicBezTo>
                <a:cubicBezTo>
                  <a:pt x="3931403" y="308675"/>
                  <a:pt x="4045058" y="249265"/>
                  <a:pt x="4231037" y="185980"/>
                </a:cubicBezTo>
                <a:cubicBezTo>
                  <a:pt x="4417016" y="122695"/>
                  <a:pt x="4920711" y="0"/>
                  <a:pt x="4920711" y="0"/>
                </a:cubicBezTo>
                <a:lnTo>
                  <a:pt x="4920711" y="0"/>
                </a:lnTo>
              </a:path>
            </a:pathLst>
          </a:custGeom>
          <a:noFill/>
          <a:ln w="1270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Multiply 91">
            <a:extLst>
              <a:ext uri="{FF2B5EF4-FFF2-40B4-BE49-F238E27FC236}">
                <a16:creationId xmlns:a16="http://schemas.microsoft.com/office/drawing/2014/main" id="{29129C82-46C6-8C4D-8CA2-17663C716845}"/>
              </a:ext>
            </a:extLst>
          </p:cNvPr>
          <p:cNvSpPr/>
          <p:nvPr/>
        </p:nvSpPr>
        <p:spPr>
          <a:xfrm>
            <a:off x="311797" y="1522703"/>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Multiply 92">
            <a:extLst>
              <a:ext uri="{FF2B5EF4-FFF2-40B4-BE49-F238E27FC236}">
                <a16:creationId xmlns:a16="http://schemas.microsoft.com/office/drawing/2014/main" id="{80EC4248-E152-0540-A1B4-DC41D3E5757F}"/>
              </a:ext>
            </a:extLst>
          </p:cNvPr>
          <p:cNvSpPr/>
          <p:nvPr/>
        </p:nvSpPr>
        <p:spPr>
          <a:xfrm>
            <a:off x="801632" y="1324421"/>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Multiply 96">
            <a:extLst>
              <a:ext uri="{FF2B5EF4-FFF2-40B4-BE49-F238E27FC236}">
                <a16:creationId xmlns:a16="http://schemas.microsoft.com/office/drawing/2014/main" id="{FBA61799-1B52-3645-82C4-793545405307}"/>
              </a:ext>
            </a:extLst>
          </p:cNvPr>
          <p:cNvSpPr/>
          <p:nvPr/>
        </p:nvSpPr>
        <p:spPr>
          <a:xfrm>
            <a:off x="684689" y="1621524"/>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Multiply 97">
            <a:extLst>
              <a:ext uri="{FF2B5EF4-FFF2-40B4-BE49-F238E27FC236}">
                <a16:creationId xmlns:a16="http://schemas.microsoft.com/office/drawing/2014/main" id="{271EA3BD-36C2-6C49-A9D8-6D7574B15140}"/>
              </a:ext>
            </a:extLst>
          </p:cNvPr>
          <p:cNvSpPr/>
          <p:nvPr/>
        </p:nvSpPr>
        <p:spPr>
          <a:xfrm>
            <a:off x="1174524" y="1423242"/>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Multiply 98">
            <a:extLst>
              <a:ext uri="{FF2B5EF4-FFF2-40B4-BE49-F238E27FC236}">
                <a16:creationId xmlns:a16="http://schemas.microsoft.com/office/drawing/2014/main" id="{427A9292-3B90-8A44-A64E-EAAD7AA2AAC9}"/>
              </a:ext>
            </a:extLst>
          </p:cNvPr>
          <p:cNvSpPr/>
          <p:nvPr/>
        </p:nvSpPr>
        <p:spPr>
          <a:xfrm>
            <a:off x="322129" y="1820638"/>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Multiply 99">
            <a:extLst>
              <a:ext uri="{FF2B5EF4-FFF2-40B4-BE49-F238E27FC236}">
                <a16:creationId xmlns:a16="http://schemas.microsoft.com/office/drawing/2014/main" id="{1D6F5871-3265-4E46-9E5E-1AA010E3070F}"/>
              </a:ext>
            </a:extLst>
          </p:cNvPr>
          <p:cNvSpPr/>
          <p:nvPr/>
        </p:nvSpPr>
        <p:spPr>
          <a:xfrm>
            <a:off x="205186" y="2117741"/>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Multiply 100">
            <a:extLst>
              <a:ext uri="{FF2B5EF4-FFF2-40B4-BE49-F238E27FC236}">
                <a16:creationId xmlns:a16="http://schemas.microsoft.com/office/drawing/2014/main" id="{ADA17B32-AA79-0D48-8BEA-8FE51BC26E49}"/>
              </a:ext>
            </a:extLst>
          </p:cNvPr>
          <p:cNvSpPr/>
          <p:nvPr/>
        </p:nvSpPr>
        <p:spPr>
          <a:xfrm>
            <a:off x="695021" y="1919459"/>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Multiply 101">
            <a:extLst>
              <a:ext uri="{FF2B5EF4-FFF2-40B4-BE49-F238E27FC236}">
                <a16:creationId xmlns:a16="http://schemas.microsoft.com/office/drawing/2014/main" id="{0419A162-B7EA-8540-BD54-484C52A09503}"/>
              </a:ext>
            </a:extLst>
          </p:cNvPr>
          <p:cNvSpPr/>
          <p:nvPr/>
        </p:nvSpPr>
        <p:spPr>
          <a:xfrm>
            <a:off x="842368" y="2467159"/>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Multiply 102">
            <a:extLst>
              <a:ext uri="{FF2B5EF4-FFF2-40B4-BE49-F238E27FC236}">
                <a16:creationId xmlns:a16="http://schemas.microsoft.com/office/drawing/2014/main" id="{CD8D7C2C-64E2-C044-9E24-5D678E538415}"/>
              </a:ext>
            </a:extLst>
          </p:cNvPr>
          <p:cNvSpPr/>
          <p:nvPr/>
        </p:nvSpPr>
        <p:spPr>
          <a:xfrm>
            <a:off x="1332203" y="2268877"/>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Multiply 103">
            <a:extLst>
              <a:ext uri="{FF2B5EF4-FFF2-40B4-BE49-F238E27FC236}">
                <a16:creationId xmlns:a16="http://schemas.microsoft.com/office/drawing/2014/main" id="{AEAB9B17-D071-A049-8F5F-1D557BDA273C}"/>
              </a:ext>
            </a:extLst>
          </p:cNvPr>
          <p:cNvSpPr/>
          <p:nvPr/>
        </p:nvSpPr>
        <p:spPr>
          <a:xfrm>
            <a:off x="479808" y="2666273"/>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Multiply 104">
            <a:extLst>
              <a:ext uri="{FF2B5EF4-FFF2-40B4-BE49-F238E27FC236}">
                <a16:creationId xmlns:a16="http://schemas.microsoft.com/office/drawing/2014/main" id="{ED10DAEE-F7DE-B644-8D90-0AC3F64082CC}"/>
              </a:ext>
            </a:extLst>
          </p:cNvPr>
          <p:cNvSpPr/>
          <p:nvPr/>
        </p:nvSpPr>
        <p:spPr>
          <a:xfrm>
            <a:off x="778924" y="3389730"/>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Multiply 105">
            <a:extLst>
              <a:ext uri="{FF2B5EF4-FFF2-40B4-BE49-F238E27FC236}">
                <a16:creationId xmlns:a16="http://schemas.microsoft.com/office/drawing/2014/main" id="{04986454-2862-5B47-ADF2-D1E2BE0E0164}"/>
              </a:ext>
            </a:extLst>
          </p:cNvPr>
          <p:cNvSpPr/>
          <p:nvPr/>
        </p:nvSpPr>
        <p:spPr>
          <a:xfrm>
            <a:off x="1268759" y="3191448"/>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Multiply 106">
            <a:extLst>
              <a:ext uri="{FF2B5EF4-FFF2-40B4-BE49-F238E27FC236}">
                <a16:creationId xmlns:a16="http://schemas.microsoft.com/office/drawing/2014/main" id="{2FFD80E4-47B1-B84A-B1F3-3E99B41006DA}"/>
              </a:ext>
            </a:extLst>
          </p:cNvPr>
          <p:cNvSpPr/>
          <p:nvPr/>
        </p:nvSpPr>
        <p:spPr>
          <a:xfrm>
            <a:off x="416364" y="3588844"/>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Multiply 107">
            <a:extLst>
              <a:ext uri="{FF2B5EF4-FFF2-40B4-BE49-F238E27FC236}">
                <a16:creationId xmlns:a16="http://schemas.microsoft.com/office/drawing/2014/main" id="{A49694A7-6052-D747-9E0D-7ACECA6E0BDF}"/>
              </a:ext>
            </a:extLst>
          </p:cNvPr>
          <p:cNvSpPr/>
          <p:nvPr/>
        </p:nvSpPr>
        <p:spPr>
          <a:xfrm>
            <a:off x="831104" y="2826740"/>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Multiply 108">
            <a:extLst>
              <a:ext uri="{FF2B5EF4-FFF2-40B4-BE49-F238E27FC236}">
                <a16:creationId xmlns:a16="http://schemas.microsoft.com/office/drawing/2014/main" id="{F0635148-D82F-4A4A-8EA4-8FCB617F90C0}"/>
              </a:ext>
            </a:extLst>
          </p:cNvPr>
          <p:cNvSpPr/>
          <p:nvPr/>
        </p:nvSpPr>
        <p:spPr>
          <a:xfrm>
            <a:off x="1320939" y="2628458"/>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Multiply 109">
            <a:extLst>
              <a:ext uri="{FF2B5EF4-FFF2-40B4-BE49-F238E27FC236}">
                <a16:creationId xmlns:a16="http://schemas.microsoft.com/office/drawing/2014/main" id="{85FACB98-026C-CC44-AAF5-8CE512AE5153}"/>
              </a:ext>
            </a:extLst>
          </p:cNvPr>
          <p:cNvSpPr/>
          <p:nvPr/>
        </p:nvSpPr>
        <p:spPr>
          <a:xfrm>
            <a:off x="1257495" y="3551029"/>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Multiply 110">
            <a:extLst>
              <a:ext uri="{FF2B5EF4-FFF2-40B4-BE49-F238E27FC236}">
                <a16:creationId xmlns:a16="http://schemas.microsoft.com/office/drawing/2014/main" id="{0C40FF77-51F9-A841-B0BC-A60648E7D5A5}"/>
              </a:ext>
            </a:extLst>
          </p:cNvPr>
          <p:cNvSpPr/>
          <p:nvPr/>
        </p:nvSpPr>
        <p:spPr>
          <a:xfrm>
            <a:off x="328101" y="4658658"/>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Multiply 111">
            <a:extLst>
              <a:ext uri="{FF2B5EF4-FFF2-40B4-BE49-F238E27FC236}">
                <a16:creationId xmlns:a16="http://schemas.microsoft.com/office/drawing/2014/main" id="{86245F3C-AE3C-7349-8543-E70FDE651AD7}"/>
              </a:ext>
            </a:extLst>
          </p:cNvPr>
          <p:cNvSpPr/>
          <p:nvPr/>
        </p:nvSpPr>
        <p:spPr>
          <a:xfrm>
            <a:off x="817936" y="4460376"/>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Multiply 112">
            <a:extLst>
              <a:ext uri="{FF2B5EF4-FFF2-40B4-BE49-F238E27FC236}">
                <a16:creationId xmlns:a16="http://schemas.microsoft.com/office/drawing/2014/main" id="{8F625916-A37F-684B-AA1A-6A70E67EC07C}"/>
              </a:ext>
            </a:extLst>
          </p:cNvPr>
          <p:cNvSpPr/>
          <p:nvPr/>
        </p:nvSpPr>
        <p:spPr>
          <a:xfrm>
            <a:off x="754492" y="5382947"/>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Multiply 113">
            <a:extLst>
              <a:ext uri="{FF2B5EF4-FFF2-40B4-BE49-F238E27FC236}">
                <a16:creationId xmlns:a16="http://schemas.microsoft.com/office/drawing/2014/main" id="{3C710638-2A87-E74B-A498-A5F06FD50D9D}"/>
              </a:ext>
            </a:extLst>
          </p:cNvPr>
          <p:cNvSpPr/>
          <p:nvPr/>
        </p:nvSpPr>
        <p:spPr>
          <a:xfrm>
            <a:off x="892804" y="5176190"/>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a:extLst>
              <a:ext uri="{FF2B5EF4-FFF2-40B4-BE49-F238E27FC236}">
                <a16:creationId xmlns:a16="http://schemas.microsoft.com/office/drawing/2014/main" id="{69E05422-187C-BF40-A2F6-4937C0EEB31E}"/>
              </a:ext>
            </a:extLst>
          </p:cNvPr>
          <p:cNvSpPr/>
          <p:nvPr/>
        </p:nvSpPr>
        <p:spPr>
          <a:xfrm>
            <a:off x="1382639" y="4977908"/>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a:extLst>
              <a:ext uri="{FF2B5EF4-FFF2-40B4-BE49-F238E27FC236}">
                <a16:creationId xmlns:a16="http://schemas.microsoft.com/office/drawing/2014/main" id="{E67AB6EA-AA92-1C4E-BACF-3AE02299C28E}"/>
              </a:ext>
            </a:extLst>
          </p:cNvPr>
          <p:cNvSpPr/>
          <p:nvPr/>
        </p:nvSpPr>
        <p:spPr>
          <a:xfrm>
            <a:off x="1319195" y="5900479"/>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a:extLst>
              <a:ext uri="{FF2B5EF4-FFF2-40B4-BE49-F238E27FC236}">
                <a16:creationId xmlns:a16="http://schemas.microsoft.com/office/drawing/2014/main" id="{678200DC-2D89-FD49-9650-709E76F7E4D9}"/>
              </a:ext>
            </a:extLst>
          </p:cNvPr>
          <p:cNvSpPr/>
          <p:nvPr/>
        </p:nvSpPr>
        <p:spPr>
          <a:xfrm>
            <a:off x="418578" y="5491724"/>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Multiply 117">
            <a:extLst>
              <a:ext uri="{FF2B5EF4-FFF2-40B4-BE49-F238E27FC236}">
                <a16:creationId xmlns:a16="http://schemas.microsoft.com/office/drawing/2014/main" id="{CFC32681-81B0-904E-9C71-577FACFBBA80}"/>
              </a:ext>
            </a:extLst>
          </p:cNvPr>
          <p:cNvSpPr/>
          <p:nvPr/>
        </p:nvSpPr>
        <p:spPr>
          <a:xfrm>
            <a:off x="538772" y="5986699"/>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Multiply 118">
            <a:extLst>
              <a:ext uri="{FF2B5EF4-FFF2-40B4-BE49-F238E27FC236}">
                <a16:creationId xmlns:a16="http://schemas.microsoft.com/office/drawing/2014/main" id="{9DFBE267-F8FA-CF47-B5C9-D9DBC45FAA45}"/>
              </a:ext>
            </a:extLst>
          </p:cNvPr>
          <p:cNvSpPr/>
          <p:nvPr/>
        </p:nvSpPr>
        <p:spPr>
          <a:xfrm>
            <a:off x="844969" y="6216013"/>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Multiply 119">
            <a:extLst>
              <a:ext uri="{FF2B5EF4-FFF2-40B4-BE49-F238E27FC236}">
                <a16:creationId xmlns:a16="http://schemas.microsoft.com/office/drawing/2014/main" id="{A109039B-27EE-F844-A523-58C5700B16B8}"/>
              </a:ext>
            </a:extLst>
          </p:cNvPr>
          <p:cNvSpPr/>
          <p:nvPr/>
        </p:nvSpPr>
        <p:spPr>
          <a:xfrm>
            <a:off x="7817710" y="5190591"/>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Multiply 120">
            <a:extLst>
              <a:ext uri="{FF2B5EF4-FFF2-40B4-BE49-F238E27FC236}">
                <a16:creationId xmlns:a16="http://schemas.microsoft.com/office/drawing/2014/main" id="{884E04E9-4FE9-BA4A-8E08-85376EFFF835}"/>
              </a:ext>
            </a:extLst>
          </p:cNvPr>
          <p:cNvSpPr/>
          <p:nvPr/>
        </p:nvSpPr>
        <p:spPr>
          <a:xfrm>
            <a:off x="7572211" y="5203192"/>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Multiply 121">
            <a:extLst>
              <a:ext uri="{FF2B5EF4-FFF2-40B4-BE49-F238E27FC236}">
                <a16:creationId xmlns:a16="http://schemas.microsoft.com/office/drawing/2014/main" id="{D6D204B1-0A7C-9740-A16B-79B1DE779910}"/>
              </a:ext>
            </a:extLst>
          </p:cNvPr>
          <p:cNvSpPr/>
          <p:nvPr/>
        </p:nvSpPr>
        <p:spPr>
          <a:xfrm>
            <a:off x="8282844" y="5197859"/>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Multiply 122">
            <a:extLst>
              <a:ext uri="{FF2B5EF4-FFF2-40B4-BE49-F238E27FC236}">
                <a16:creationId xmlns:a16="http://schemas.microsoft.com/office/drawing/2014/main" id="{7E8E212B-9365-724B-8BCF-F68954C38683}"/>
              </a:ext>
            </a:extLst>
          </p:cNvPr>
          <p:cNvSpPr/>
          <p:nvPr/>
        </p:nvSpPr>
        <p:spPr>
          <a:xfrm>
            <a:off x="7423251" y="5174993"/>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Multiply 123">
            <a:extLst>
              <a:ext uri="{FF2B5EF4-FFF2-40B4-BE49-F238E27FC236}">
                <a16:creationId xmlns:a16="http://schemas.microsoft.com/office/drawing/2014/main" id="{20EED236-57CD-B440-9137-718DD24D2182}"/>
              </a:ext>
            </a:extLst>
          </p:cNvPr>
          <p:cNvSpPr/>
          <p:nvPr/>
        </p:nvSpPr>
        <p:spPr>
          <a:xfrm>
            <a:off x="7665836" y="5196078"/>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Multiply 124">
            <a:extLst>
              <a:ext uri="{FF2B5EF4-FFF2-40B4-BE49-F238E27FC236}">
                <a16:creationId xmlns:a16="http://schemas.microsoft.com/office/drawing/2014/main" id="{AF87B179-2515-CD40-A33F-71834778AFC0}"/>
              </a:ext>
            </a:extLst>
          </p:cNvPr>
          <p:cNvSpPr/>
          <p:nvPr/>
        </p:nvSpPr>
        <p:spPr>
          <a:xfrm>
            <a:off x="7989190" y="5202955"/>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Multiply 125">
            <a:extLst>
              <a:ext uri="{FF2B5EF4-FFF2-40B4-BE49-F238E27FC236}">
                <a16:creationId xmlns:a16="http://schemas.microsoft.com/office/drawing/2014/main" id="{B3FF494B-8F38-4140-82B2-3AF655CB17DD}"/>
              </a:ext>
            </a:extLst>
          </p:cNvPr>
          <p:cNvSpPr/>
          <p:nvPr/>
        </p:nvSpPr>
        <p:spPr>
          <a:xfrm>
            <a:off x="8102421" y="5197859"/>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Multiply 126">
            <a:extLst>
              <a:ext uri="{FF2B5EF4-FFF2-40B4-BE49-F238E27FC236}">
                <a16:creationId xmlns:a16="http://schemas.microsoft.com/office/drawing/2014/main" id="{B7EB6DD5-068A-5D42-9147-01207D4BEBEC}"/>
              </a:ext>
            </a:extLst>
          </p:cNvPr>
          <p:cNvSpPr/>
          <p:nvPr/>
        </p:nvSpPr>
        <p:spPr>
          <a:xfrm>
            <a:off x="7004547" y="5190937"/>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Multiply 127">
            <a:extLst>
              <a:ext uri="{FF2B5EF4-FFF2-40B4-BE49-F238E27FC236}">
                <a16:creationId xmlns:a16="http://schemas.microsoft.com/office/drawing/2014/main" id="{60916732-DA95-8D49-B487-B35316E84836}"/>
              </a:ext>
            </a:extLst>
          </p:cNvPr>
          <p:cNvSpPr/>
          <p:nvPr/>
        </p:nvSpPr>
        <p:spPr>
          <a:xfrm>
            <a:off x="4569404" y="5174255"/>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Multiply 128">
            <a:extLst>
              <a:ext uri="{FF2B5EF4-FFF2-40B4-BE49-F238E27FC236}">
                <a16:creationId xmlns:a16="http://schemas.microsoft.com/office/drawing/2014/main" id="{4346189C-092E-BF4A-AA8E-086898C287AC}"/>
              </a:ext>
            </a:extLst>
          </p:cNvPr>
          <p:cNvSpPr/>
          <p:nvPr/>
        </p:nvSpPr>
        <p:spPr>
          <a:xfrm>
            <a:off x="4323905" y="5186856"/>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Multiply 129">
            <a:extLst>
              <a:ext uri="{FF2B5EF4-FFF2-40B4-BE49-F238E27FC236}">
                <a16:creationId xmlns:a16="http://schemas.microsoft.com/office/drawing/2014/main" id="{EEE1369F-8D2A-8941-B6A1-11D9DBE839EA}"/>
              </a:ext>
            </a:extLst>
          </p:cNvPr>
          <p:cNvSpPr/>
          <p:nvPr/>
        </p:nvSpPr>
        <p:spPr>
          <a:xfrm>
            <a:off x="5034538" y="5181523"/>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Multiply 130">
            <a:extLst>
              <a:ext uri="{FF2B5EF4-FFF2-40B4-BE49-F238E27FC236}">
                <a16:creationId xmlns:a16="http://schemas.microsoft.com/office/drawing/2014/main" id="{F8916E81-BDA1-5B48-BC01-3899A6CD6D76}"/>
              </a:ext>
            </a:extLst>
          </p:cNvPr>
          <p:cNvSpPr/>
          <p:nvPr/>
        </p:nvSpPr>
        <p:spPr>
          <a:xfrm>
            <a:off x="4174945" y="5158657"/>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Multiply 131">
            <a:extLst>
              <a:ext uri="{FF2B5EF4-FFF2-40B4-BE49-F238E27FC236}">
                <a16:creationId xmlns:a16="http://schemas.microsoft.com/office/drawing/2014/main" id="{CB071641-4175-564B-8FE7-735FCD909BAF}"/>
              </a:ext>
            </a:extLst>
          </p:cNvPr>
          <p:cNvSpPr/>
          <p:nvPr/>
        </p:nvSpPr>
        <p:spPr>
          <a:xfrm>
            <a:off x="4417530" y="5179742"/>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Multiply 132">
            <a:extLst>
              <a:ext uri="{FF2B5EF4-FFF2-40B4-BE49-F238E27FC236}">
                <a16:creationId xmlns:a16="http://schemas.microsoft.com/office/drawing/2014/main" id="{1CD85420-C2D3-8E46-9914-6BE1FABA2430}"/>
              </a:ext>
            </a:extLst>
          </p:cNvPr>
          <p:cNvSpPr/>
          <p:nvPr/>
        </p:nvSpPr>
        <p:spPr>
          <a:xfrm>
            <a:off x="4740884" y="5186619"/>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Multiply 133">
            <a:extLst>
              <a:ext uri="{FF2B5EF4-FFF2-40B4-BE49-F238E27FC236}">
                <a16:creationId xmlns:a16="http://schemas.microsoft.com/office/drawing/2014/main" id="{EC595151-D3FF-8D47-B3C4-F22971A85A41}"/>
              </a:ext>
            </a:extLst>
          </p:cNvPr>
          <p:cNvSpPr/>
          <p:nvPr/>
        </p:nvSpPr>
        <p:spPr>
          <a:xfrm>
            <a:off x="4854115" y="5181523"/>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Multiply 134">
            <a:extLst>
              <a:ext uri="{FF2B5EF4-FFF2-40B4-BE49-F238E27FC236}">
                <a16:creationId xmlns:a16="http://schemas.microsoft.com/office/drawing/2014/main" id="{64FD995F-F3A7-9F45-8B1A-5565E1F8A96D}"/>
              </a:ext>
            </a:extLst>
          </p:cNvPr>
          <p:cNvSpPr/>
          <p:nvPr/>
        </p:nvSpPr>
        <p:spPr>
          <a:xfrm>
            <a:off x="3844708" y="5210208"/>
            <a:ext cx="327086" cy="327086"/>
          </a:xfrm>
          <a:prstGeom prst="mathMultiply">
            <a:avLst/>
          </a:prstGeom>
          <a:solidFill>
            <a:srgbClr val="00B0F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01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BCE5-7EA3-4244-954A-6139B675E382}"/>
              </a:ext>
            </a:extLst>
          </p:cNvPr>
          <p:cNvSpPr>
            <a:spLocks noGrp="1"/>
          </p:cNvSpPr>
          <p:nvPr>
            <p:ph type="title"/>
          </p:nvPr>
        </p:nvSpPr>
        <p:spPr/>
        <p:txBody>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solidFill>
                  <a:schemeClr val="bg1">
                    <a:lumMod val="65000"/>
                  </a:schemeClr>
                </a:solidFill>
              </a:rPr>
              <a:t>What:</a:t>
            </a:r>
          </a:p>
          <a:p>
            <a:pPr marL="342900" indent="-342900">
              <a:buFont typeface="Arial" panose="020B0604020202020204" pitchFamily="34" charset="0"/>
              <a:buChar char="•"/>
            </a:pPr>
            <a:r>
              <a:rPr lang="en-US" dirty="0">
                <a:solidFill>
                  <a:schemeClr val="bg1">
                    <a:lumMod val="65000"/>
                  </a:schemeClr>
                </a:solidFill>
              </a:rPr>
              <a:t>Models that describe the distribution of species across space or environmental gradients</a:t>
            </a:r>
          </a:p>
          <a:p>
            <a:endParaRPr lang="en-US" i="1" dirty="0"/>
          </a:p>
          <a:p>
            <a:r>
              <a:rPr lang="en-US" dirty="0"/>
              <a:t>How:</a:t>
            </a:r>
          </a:p>
          <a:p>
            <a:pPr marL="342900" indent="-342900">
              <a:buFont typeface="Arial" panose="020B0604020202020204" pitchFamily="34" charset="0"/>
              <a:buChar char="•"/>
            </a:pPr>
            <a:r>
              <a:rPr lang="en-US" dirty="0"/>
              <a:t>Develop statistical relationships between environmental conditions and locations where a species is present (and, in some cases, absent)</a:t>
            </a:r>
          </a:p>
        </p:txBody>
      </p:sp>
    </p:spTree>
    <p:extLst>
      <p:ext uri="{BB962C8B-B14F-4D97-AF65-F5344CB8AC3E}">
        <p14:creationId xmlns:p14="http://schemas.microsoft.com/office/powerpoint/2010/main" val="1127185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2EF9BA-DF49-3A4C-AAB5-26CCA4966A82}"/>
              </a:ext>
            </a:extLst>
          </p:cNvPr>
          <p:cNvSpPr/>
          <p:nvPr/>
        </p:nvSpPr>
        <p:spPr>
          <a:xfrm>
            <a:off x="1933614" y="6488668"/>
            <a:ext cx="10258386" cy="369332"/>
          </a:xfrm>
          <a:prstGeom prst="rect">
            <a:avLst/>
          </a:prstGeom>
        </p:spPr>
        <p:txBody>
          <a:bodyPr wrap="none">
            <a:spAutoFit/>
          </a:bodyPr>
          <a:lstStyle/>
          <a:p>
            <a:r>
              <a:rPr lang="en-US" dirty="0" err="1"/>
              <a:t>Zurell</a:t>
            </a:r>
            <a:r>
              <a:rPr lang="en-US" i="1" dirty="0"/>
              <a:t> et al.</a:t>
            </a:r>
            <a:r>
              <a:rPr lang="en-US" dirty="0"/>
              <a:t> (2020) A standard protocol for reporting species distribution models. </a:t>
            </a:r>
            <a:r>
              <a:rPr lang="en-US" i="1" dirty="0">
                <a:hlinkClick r:id="rId2"/>
              </a:rPr>
              <a:t>Ecography,</a:t>
            </a:r>
            <a:r>
              <a:rPr lang="en-US" dirty="0">
                <a:hlinkClick r:id="rId2"/>
              </a:rPr>
              <a:t> </a:t>
            </a:r>
            <a:r>
              <a:rPr lang="en-US" b="1" dirty="0">
                <a:hlinkClick r:id="rId2"/>
              </a:rPr>
              <a:t>43,</a:t>
            </a:r>
            <a:r>
              <a:rPr lang="en-US" dirty="0">
                <a:hlinkClick r:id="rId2"/>
              </a:rPr>
              <a:t> 1261-1277.</a:t>
            </a:r>
            <a:endParaRPr lang="en-US" dirty="0"/>
          </a:p>
        </p:txBody>
      </p:sp>
      <p:sp>
        <p:nvSpPr>
          <p:cNvPr id="8" name="Title 7">
            <a:extLst>
              <a:ext uri="{FF2B5EF4-FFF2-40B4-BE49-F238E27FC236}">
                <a16:creationId xmlns:a16="http://schemas.microsoft.com/office/drawing/2014/main" id="{CA804812-0F8A-1A46-A11A-828133669845}"/>
              </a:ext>
            </a:extLst>
          </p:cNvPr>
          <p:cNvSpPr>
            <a:spLocks noGrp="1"/>
          </p:cNvSpPr>
          <p:nvPr>
            <p:ph type="title"/>
          </p:nvPr>
        </p:nvSpPr>
        <p:spPr/>
        <p:txBody>
          <a:bodyPr/>
          <a:lstStyle/>
          <a:p>
            <a:r>
              <a:rPr lang="en-US" dirty="0"/>
              <a:t>SDM / ENM workflow</a:t>
            </a:r>
          </a:p>
        </p:txBody>
      </p:sp>
      <p:pic>
        <p:nvPicPr>
          <p:cNvPr id="6" name="Content Placeholder 5">
            <a:extLst>
              <a:ext uri="{FF2B5EF4-FFF2-40B4-BE49-F238E27FC236}">
                <a16:creationId xmlns:a16="http://schemas.microsoft.com/office/drawing/2014/main" id="{4E86212C-F999-8F42-B84D-E3B038FE3EC2}"/>
              </a:ext>
            </a:extLst>
          </p:cNvPr>
          <p:cNvPicPr>
            <a:picLocks noGrp="1" noChangeAspect="1"/>
          </p:cNvPicPr>
          <p:nvPr>
            <p:ph idx="1"/>
          </p:nvPr>
        </p:nvPicPr>
        <p:blipFill>
          <a:blip r:embed="rId3"/>
          <a:srcRect/>
          <a:stretch/>
        </p:blipFill>
        <p:spPr>
          <a:xfrm>
            <a:off x="1994542" y="1270374"/>
            <a:ext cx="8418576" cy="5072134"/>
          </a:xfrm>
          <a:prstGeom prst="rect">
            <a:avLst/>
          </a:prstGeom>
        </p:spPr>
      </p:pic>
    </p:spTree>
    <p:extLst>
      <p:ext uri="{BB962C8B-B14F-4D97-AF65-F5344CB8AC3E}">
        <p14:creationId xmlns:p14="http://schemas.microsoft.com/office/powerpoint/2010/main" val="98154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BAAD23-42DD-D244-B698-DF2D453458F6}"/>
              </a:ext>
            </a:extLst>
          </p:cNvPr>
          <p:cNvSpPr>
            <a:spLocks noGrp="1"/>
          </p:cNvSpPr>
          <p:nvPr>
            <p:ph type="title"/>
          </p:nvPr>
        </p:nvSpPr>
        <p:spPr/>
        <p:txBody>
          <a:bodyPr>
            <a:normAutofit/>
          </a:bodyPr>
          <a:lstStyle/>
          <a:p>
            <a:r>
              <a:rPr lang="en-US" dirty="0"/>
              <a:t>The what, how, why of SDMs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b="1" dirty="0">
                <a:solidFill>
                  <a:srgbClr val="004CFF"/>
                </a:solidFill>
              </a:rPr>
              <a:t>What</a:t>
            </a:r>
            <a:r>
              <a:rPr lang="en-US" dirty="0">
                <a:solidFill>
                  <a:srgbClr val="004CFF"/>
                </a:solidFill>
              </a:rPr>
              <a:t>:</a:t>
            </a:r>
          </a:p>
          <a:p>
            <a:pPr marL="342900" indent="-342900">
              <a:buFont typeface="Arial" panose="020B0604020202020204" pitchFamily="34" charset="0"/>
              <a:buChar char="•"/>
            </a:pPr>
            <a:r>
              <a:rPr lang="en-US" dirty="0"/>
              <a:t>Models that describe the distribution of species across space or environmental gradients</a:t>
            </a:r>
          </a:p>
          <a:p>
            <a:endParaRPr lang="en-US" i="1" dirty="0"/>
          </a:p>
          <a:p>
            <a:r>
              <a:rPr lang="en-US" b="1" dirty="0">
                <a:solidFill>
                  <a:srgbClr val="004CFF"/>
                </a:solidFill>
              </a:rPr>
              <a:t>How</a:t>
            </a:r>
            <a:r>
              <a:rPr lang="en-US" dirty="0">
                <a:solidFill>
                  <a:srgbClr val="004CFF"/>
                </a:solidFill>
              </a:rPr>
              <a:t>:</a:t>
            </a:r>
          </a:p>
          <a:p>
            <a:pPr marL="342900" indent="-342900">
              <a:buFont typeface="Arial" panose="020B0604020202020204" pitchFamily="34" charset="0"/>
              <a:buChar char="•"/>
            </a:pPr>
            <a:r>
              <a:rPr lang="en-US" dirty="0"/>
              <a:t>Develop statistical relationships between environmental conditions and locations where a species is present (and, in some cases, absent)</a:t>
            </a:r>
          </a:p>
          <a:p>
            <a:endParaRPr lang="en-US" dirty="0"/>
          </a:p>
          <a:p>
            <a:r>
              <a:rPr lang="en-US" b="1" dirty="0">
                <a:solidFill>
                  <a:srgbClr val="004CFF"/>
                </a:solidFill>
              </a:rPr>
              <a:t>Why</a:t>
            </a:r>
            <a:r>
              <a:rPr lang="en-US" dirty="0">
                <a:solidFill>
                  <a:srgbClr val="004CFF"/>
                </a:solidFill>
              </a:rPr>
              <a:t>:</a:t>
            </a:r>
          </a:p>
          <a:p>
            <a:pPr marL="342900" indent="-342900">
              <a:buFont typeface="Arial" panose="020B0604020202020204" pitchFamily="34" charset="0"/>
              <a:buChar char="•"/>
            </a:pPr>
            <a:r>
              <a:rPr lang="en-US" dirty="0"/>
              <a:t>Address fundamental questions of ecology / evolution</a:t>
            </a:r>
          </a:p>
          <a:p>
            <a:pPr marL="342900" indent="-342900">
              <a:buFont typeface="Arial" panose="020B0604020202020204" pitchFamily="34" charset="0"/>
              <a:buChar char="•"/>
            </a:pPr>
            <a:r>
              <a:rPr lang="en-US" dirty="0"/>
              <a:t>Understand the potential exposure of species to environmental change</a:t>
            </a:r>
          </a:p>
          <a:p>
            <a:pPr marL="342900" indent="-342900">
              <a:buFont typeface="Arial" panose="020B0604020202020204" pitchFamily="34" charset="0"/>
              <a:buChar char="•"/>
            </a:pPr>
            <a:r>
              <a:rPr lang="en-US" dirty="0"/>
              <a:t>Develop solutions for applied problems in conservation, restoration, agriculture, forestry, </a:t>
            </a:r>
            <a:r>
              <a:rPr lang="en-US" i="1" dirty="0"/>
              <a:t>etc.</a:t>
            </a:r>
          </a:p>
        </p:txBody>
      </p:sp>
    </p:spTree>
    <p:extLst>
      <p:ext uri="{BB962C8B-B14F-4D97-AF65-F5344CB8AC3E}">
        <p14:creationId xmlns:p14="http://schemas.microsoft.com/office/powerpoint/2010/main" val="39796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8BAD-9A4E-0A43-95B1-049F9CD5B5AF}"/>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a:xfrm>
            <a:off x="609600" y="1600201"/>
            <a:ext cx="10972800" cy="4983161"/>
          </a:xfrm>
        </p:spPr>
        <p:txBody>
          <a:bodyPr>
            <a:normAutofit/>
          </a:bodyPr>
          <a:lstStyle/>
          <a:p>
            <a:r>
              <a:rPr lang="en-US" dirty="0">
                <a:solidFill>
                  <a:schemeClr val="bg1">
                    <a:lumMod val="65000"/>
                  </a:schemeClr>
                </a:solidFill>
              </a:rPr>
              <a:t>What:</a:t>
            </a:r>
          </a:p>
          <a:p>
            <a:pPr marL="342900" indent="-342900">
              <a:buFont typeface="Arial" panose="020B0604020202020204" pitchFamily="34" charset="0"/>
              <a:buChar char="•"/>
            </a:pPr>
            <a:r>
              <a:rPr lang="en-US" dirty="0">
                <a:solidFill>
                  <a:schemeClr val="bg1">
                    <a:lumMod val="65000"/>
                  </a:schemeClr>
                </a:solidFill>
              </a:rPr>
              <a:t>Models that describe the distribution of species across spatial or environmental gradients</a:t>
            </a:r>
          </a:p>
          <a:p>
            <a:endParaRPr lang="en-US" i="1" dirty="0">
              <a:solidFill>
                <a:schemeClr val="bg1">
                  <a:lumMod val="65000"/>
                </a:schemeClr>
              </a:solidFill>
            </a:endParaRPr>
          </a:p>
          <a:p>
            <a:r>
              <a:rPr lang="en-US" dirty="0">
                <a:solidFill>
                  <a:schemeClr val="bg1">
                    <a:lumMod val="65000"/>
                  </a:schemeClr>
                </a:solidFill>
              </a:rPr>
              <a:t>How:</a:t>
            </a:r>
          </a:p>
          <a:p>
            <a:pPr marL="342900" indent="-342900">
              <a:buFont typeface="Arial" panose="020B0604020202020204" pitchFamily="34" charset="0"/>
              <a:buChar char="•"/>
            </a:pPr>
            <a:r>
              <a:rPr lang="en-US" dirty="0">
                <a:solidFill>
                  <a:schemeClr val="bg1">
                    <a:lumMod val="65000"/>
                  </a:schemeClr>
                </a:solidFill>
              </a:rPr>
              <a:t>Develop statistical relationships between environmental conditions and locations where a species is present (and, in some cases, absent)</a:t>
            </a:r>
          </a:p>
          <a:p>
            <a:endParaRPr lang="en-US" dirty="0"/>
          </a:p>
          <a:p>
            <a:r>
              <a:rPr lang="en-US" dirty="0"/>
              <a:t>Why:</a:t>
            </a:r>
          </a:p>
          <a:p>
            <a:pPr marL="342900" indent="-342900">
              <a:buFont typeface="Arial" panose="020B0604020202020204" pitchFamily="34" charset="0"/>
              <a:buChar char="•"/>
            </a:pPr>
            <a:r>
              <a:rPr lang="en-US" b="1" dirty="0">
                <a:solidFill>
                  <a:srgbClr val="004CFF"/>
                </a:solidFill>
              </a:rPr>
              <a:t>Understanding distribution of species is fundamental to ecology / evolution</a:t>
            </a:r>
          </a:p>
          <a:p>
            <a:pPr marL="342900" indent="-342900">
              <a:buFont typeface="Arial" panose="020B0604020202020204" pitchFamily="34" charset="0"/>
              <a:buChar char="•"/>
            </a:pPr>
            <a:r>
              <a:rPr lang="en-US" dirty="0"/>
              <a:t>Develop solutions for applied problems in conservation, restoration, agriculture, forestry, </a:t>
            </a:r>
            <a:r>
              <a:rPr lang="en-US" i="1" dirty="0"/>
              <a:t>etc.</a:t>
            </a:r>
          </a:p>
          <a:p>
            <a:pPr marL="1085850" lvl="1" indent="-342900">
              <a:buFont typeface="Arial" panose="020B0604020202020204" pitchFamily="34" charset="0"/>
              <a:buChar char="•"/>
            </a:pPr>
            <a:r>
              <a:rPr lang="en-US" dirty="0"/>
              <a:t>Forecast exposure of species to environmental change</a:t>
            </a:r>
          </a:p>
          <a:p>
            <a:pPr marL="1085850" lvl="1" indent="-342900">
              <a:buFont typeface="Arial" panose="020B0604020202020204" pitchFamily="34" charset="0"/>
              <a:buChar char="•"/>
            </a:pPr>
            <a:r>
              <a:rPr lang="en-US" dirty="0"/>
              <a:t>Understand the consequences of ecosystem services under climate change</a:t>
            </a:r>
          </a:p>
          <a:p>
            <a:pPr marL="1085850" lvl="1" indent="-342900">
              <a:buFont typeface="Arial" panose="020B0604020202020204" pitchFamily="34" charset="0"/>
              <a:buChar char="•"/>
            </a:pPr>
            <a:r>
              <a:rPr lang="en-US" dirty="0"/>
              <a:t>Predict the spread and impact of invasive species</a:t>
            </a:r>
          </a:p>
        </p:txBody>
      </p:sp>
      <p:sp>
        <p:nvSpPr>
          <p:cNvPr id="4" name="Rounded Rectangle 3">
            <a:extLst>
              <a:ext uri="{FF2B5EF4-FFF2-40B4-BE49-F238E27FC236}">
                <a16:creationId xmlns:a16="http://schemas.microsoft.com/office/drawing/2014/main" id="{774D717B-ACF7-1540-9C4B-8AEE3EF65858}"/>
              </a:ext>
            </a:extLst>
          </p:cNvPr>
          <p:cNvSpPr/>
          <p:nvPr/>
        </p:nvSpPr>
        <p:spPr>
          <a:xfrm>
            <a:off x="2155372" y="4336709"/>
            <a:ext cx="7494814" cy="2080419"/>
          </a:xfrm>
          <a:prstGeom prst="roundRect">
            <a:avLst/>
          </a:prstGeom>
          <a:solidFill>
            <a:srgbClr val="FFE354"/>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solidFill>
                  <a:sysClr val="windowText" lastClr="000000"/>
                </a:solidFill>
                <a:latin typeface="Arial" panose="020B0604020202020204" pitchFamily="34" charset="0"/>
                <a:cs typeface="Arial" panose="020B0604020202020204" pitchFamily="34" charset="0"/>
              </a:rPr>
              <a:t>These models are </a:t>
            </a:r>
            <a:r>
              <a:rPr lang="en-US" sz="3000" i="1" dirty="0">
                <a:solidFill>
                  <a:sysClr val="windowText" lastClr="000000"/>
                </a:solidFill>
                <a:latin typeface="Arial" panose="020B0604020202020204" pitchFamily="34" charset="0"/>
                <a:cs typeface="Arial" panose="020B0604020202020204" pitchFamily="34" charset="0"/>
              </a:rPr>
              <a:t>very</a:t>
            </a:r>
            <a:r>
              <a:rPr lang="en-US" sz="3000" dirty="0">
                <a:solidFill>
                  <a:sysClr val="windowText" lastClr="000000"/>
                </a:solidFill>
                <a:latin typeface="Arial" panose="020B0604020202020204" pitchFamily="34" charset="0"/>
                <a:cs typeface="Arial" panose="020B0604020202020204" pitchFamily="34" charset="0"/>
              </a:rPr>
              <a:t> widely used and (for better or worse) inform conservation, management, and policy</a:t>
            </a:r>
          </a:p>
        </p:txBody>
      </p:sp>
    </p:spTree>
    <p:extLst>
      <p:ext uri="{BB962C8B-B14F-4D97-AF65-F5344CB8AC3E}">
        <p14:creationId xmlns:p14="http://schemas.microsoft.com/office/powerpoint/2010/main" val="13675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38C78-45A5-B842-AB2A-4C36B38B7745}"/>
              </a:ext>
            </a:extLst>
          </p:cNvPr>
          <p:cNvPicPr>
            <a:picLocks noChangeAspect="1"/>
          </p:cNvPicPr>
          <p:nvPr/>
        </p:nvPicPr>
        <p:blipFill rotWithShape="1">
          <a:blip r:embed="rId2"/>
          <a:srcRect l="43304"/>
          <a:stretch/>
        </p:blipFill>
        <p:spPr>
          <a:xfrm>
            <a:off x="4842328" y="3902528"/>
            <a:ext cx="7064829" cy="2383972"/>
          </a:xfrm>
          <a:prstGeom prst="rect">
            <a:avLst/>
          </a:prstGeom>
        </p:spPr>
      </p:pic>
      <p:pic>
        <p:nvPicPr>
          <p:cNvPr id="3074" name="Picture 2" descr="On the Origin of Species - Wikipedia">
            <a:extLst>
              <a:ext uri="{FF2B5EF4-FFF2-40B4-BE49-F238E27FC236}">
                <a16:creationId xmlns:a16="http://schemas.microsoft.com/office/drawing/2014/main" id="{F9D22E03-AA28-B749-B655-DB805C0B0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82" y="98663"/>
            <a:ext cx="4149045" cy="66606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58AFDD5-B8B2-014D-8696-E944E2230F1F}"/>
              </a:ext>
            </a:extLst>
          </p:cNvPr>
          <p:cNvPicPr>
            <a:picLocks noChangeAspect="1"/>
          </p:cNvPicPr>
          <p:nvPr/>
        </p:nvPicPr>
        <p:blipFill rotWithShape="1">
          <a:blip r:embed="rId2"/>
          <a:srcRect t="2739" r="66703" b="71919"/>
          <a:stretch/>
        </p:blipFill>
        <p:spPr>
          <a:xfrm>
            <a:off x="4725973" y="3902528"/>
            <a:ext cx="4149046" cy="604158"/>
          </a:xfrm>
          <a:prstGeom prst="rect">
            <a:avLst/>
          </a:prstGeom>
        </p:spPr>
      </p:pic>
      <p:cxnSp>
        <p:nvCxnSpPr>
          <p:cNvPr id="12" name="Straight Arrow Connector 11">
            <a:extLst>
              <a:ext uri="{FF2B5EF4-FFF2-40B4-BE49-F238E27FC236}">
                <a16:creationId xmlns:a16="http://schemas.microsoft.com/office/drawing/2014/main" id="{3A6007CF-418D-1740-AB87-D05851179926}"/>
              </a:ext>
            </a:extLst>
          </p:cNvPr>
          <p:cNvCxnSpPr/>
          <p:nvPr/>
        </p:nvCxnSpPr>
        <p:spPr>
          <a:xfrm flipH="1">
            <a:off x="10433956" y="3976005"/>
            <a:ext cx="277585" cy="800100"/>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75C5866-8F7C-E445-A16D-F4A8D758B141}"/>
              </a:ext>
            </a:extLst>
          </p:cNvPr>
          <p:cNvSpPr txBox="1"/>
          <p:nvPr/>
        </p:nvSpPr>
        <p:spPr>
          <a:xfrm>
            <a:off x="10319653" y="3616776"/>
            <a:ext cx="755335" cy="400110"/>
          </a:xfrm>
          <a:prstGeom prst="rect">
            <a:avLst/>
          </a:prstGeom>
          <a:noFill/>
        </p:spPr>
        <p:txBody>
          <a:bodyPr wrap="none" rtlCol="0">
            <a:spAutoFit/>
          </a:bodyPr>
          <a:lstStyle/>
          <a:p>
            <a:r>
              <a:rPr lang="en-US" sz="2000" dirty="0">
                <a:latin typeface="Arial"/>
                <a:cs typeface="Arial"/>
              </a:rPr>
              <a:t>2742</a:t>
            </a:r>
          </a:p>
        </p:txBody>
      </p:sp>
      <p:pic>
        <p:nvPicPr>
          <p:cNvPr id="3076" name="Picture 4" descr="Charles Darwin – Wikipedia">
            <a:extLst>
              <a:ext uri="{FF2B5EF4-FFF2-40B4-BE49-F238E27FC236}">
                <a16:creationId xmlns:a16="http://schemas.microsoft.com/office/drawing/2014/main" id="{31D967AA-C402-8B42-B26A-96E984620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3226" y="98663"/>
            <a:ext cx="2292352" cy="3218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descr="Social Impact Index - Impact Research Center">
            <a:extLst>
              <a:ext uri="{FF2B5EF4-FFF2-40B4-BE49-F238E27FC236}">
                <a16:creationId xmlns:a16="http://schemas.microsoft.com/office/drawing/2014/main" id="{047576C4-4A1D-D14A-9F0A-D9B6CCDACC5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879494" y="4080"/>
            <a:ext cx="5312506" cy="295139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5A926BD-5171-6045-AE8C-A6BC0B4DF98D}"/>
              </a:ext>
            </a:extLst>
          </p:cNvPr>
          <p:cNvSpPr/>
          <p:nvPr/>
        </p:nvSpPr>
        <p:spPr>
          <a:xfrm>
            <a:off x="6715578" y="3943104"/>
            <a:ext cx="1938565" cy="52300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220469-934E-4B46-A206-F1BDD037F189}"/>
              </a:ext>
            </a:extLst>
          </p:cNvPr>
          <p:cNvSpPr/>
          <p:nvPr/>
        </p:nvSpPr>
        <p:spPr>
          <a:xfrm>
            <a:off x="11074988" y="1730830"/>
            <a:ext cx="1117012" cy="16409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64F6C75-6B1F-C044-BAC9-B18C2EC254D8}"/>
              </a:ext>
            </a:extLst>
          </p:cNvPr>
          <p:cNvSpPr txBox="1"/>
          <p:nvPr/>
        </p:nvSpPr>
        <p:spPr>
          <a:xfrm>
            <a:off x="6535655" y="3542994"/>
            <a:ext cx="2225289" cy="400110"/>
          </a:xfrm>
          <a:prstGeom prst="rect">
            <a:avLst/>
          </a:prstGeom>
          <a:noFill/>
        </p:spPr>
        <p:txBody>
          <a:bodyPr wrap="none" rtlCol="0">
            <a:spAutoFit/>
          </a:bodyPr>
          <a:lstStyle/>
          <a:p>
            <a:r>
              <a:rPr lang="en-US" sz="2000" dirty="0">
                <a:solidFill>
                  <a:srgbClr val="004CFF"/>
                </a:solidFill>
                <a:latin typeface="Arial"/>
                <a:cs typeface="Arial"/>
              </a:rPr>
              <a:t>Published in 1859</a:t>
            </a:r>
          </a:p>
        </p:txBody>
      </p:sp>
    </p:spTree>
    <p:extLst>
      <p:ext uri="{BB962C8B-B14F-4D97-AF65-F5344CB8AC3E}">
        <p14:creationId xmlns:p14="http://schemas.microsoft.com/office/powerpoint/2010/main" val="1166008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C681A3-C848-8941-A23B-DC3265737EAD}"/>
              </a:ext>
            </a:extLst>
          </p:cNvPr>
          <p:cNvPicPr>
            <a:picLocks noChangeAspect="1"/>
          </p:cNvPicPr>
          <p:nvPr/>
        </p:nvPicPr>
        <p:blipFill>
          <a:blip r:embed="rId2"/>
          <a:srcRect/>
          <a:stretch/>
        </p:blipFill>
        <p:spPr>
          <a:xfrm>
            <a:off x="146048" y="247702"/>
            <a:ext cx="9054037" cy="3018011"/>
          </a:xfrm>
          <a:prstGeom prst="rect">
            <a:avLst/>
          </a:prstGeom>
        </p:spPr>
      </p:pic>
      <p:pic>
        <p:nvPicPr>
          <p:cNvPr id="8" name="Picture 7">
            <a:extLst>
              <a:ext uri="{FF2B5EF4-FFF2-40B4-BE49-F238E27FC236}">
                <a16:creationId xmlns:a16="http://schemas.microsoft.com/office/drawing/2014/main" id="{09DD4C40-BE90-444D-A7D1-691136809F98}"/>
              </a:ext>
            </a:extLst>
          </p:cNvPr>
          <p:cNvPicPr>
            <a:picLocks noChangeAspect="1"/>
          </p:cNvPicPr>
          <p:nvPr/>
        </p:nvPicPr>
        <p:blipFill>
          <a:blip r:embed="rId3"/>
          <a:srcRect/>
          <a:stretch/>
        </p:blipFill>
        <p:spPr>
          <a:xfrm>
            <a:off x="76201" y="4183406"/>
            <a:ext cx="12115800" cy="2299040"/>
          </a:xfrm>
          <a:prstGeom prst="rect">
            <a:avLst/>
          </a:prstGeom>
        </p:spPr>
      </p:pic>
      <p:cxnSp>
        <p:nvCxnSpPr>
          <p:cNvPr id="3" name="Straight Arrow Connector 2">
            <a:extLst>
              <a:ext uri="{FF2B5EF4-FFF2-40B4-BE49-F238E27FC236}">
                <a16:creationId xmlns:a16="http://schemas.microsoft.com/office/drawing/2014/main" id="{35143770-6CBF-7843-8CB7-F2D19B80830F}"/>
              </a:ext>
            </a:extLst>
          </p:cNvPr>
          <p:cNvCxnSpPr/>
          <p:nvPr/>
        </p:nvCxnSpPr>
        <p:spPr>
          <a:xfrm flipH="1">
            <a:off x="10793186" y="4082634"/>
            <a:ext cx="277585" cy="800100"/>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C4ABA30-8F08-5949-9434-09E42252ADB7}"/>
              </a:ext>
            </a:extLst>
          </p:cNvPr>
          <p:cNvSpPr txBox="1"/>
          <p:nvPr/>
        </p:nvSpPr>
        <p:spPr>
          <a:xfrm>
            <a:off x="10678883" y="3723405"/>
            <a:ext cx="755335" cy="400110"/>
          </a:xfrm>
          <a:prstGeom prst="rect">
            <a:avLst/>
          </a:prstGeom>
          <a:noFill/>
        </p:spPr>
        <p:txBody>
          <a:bodyPr wrap="none" rtlCol="0">
            <a:spAutoFit/>
          </a:bodyPr>
          <a:lstStyle/>
          <a:p>
            <a:r>
              <a:rPr lang="en-US" sz="2000" dirty="0">
                <a:latin typeface="Arial"/>
                <a:cs typeface="Arial"/>
              </a:rPr>
              <a:t>1533</a:t>
            </a:r>
          </a:p>
        </p:txBody>
      </p:sp>
      <p:sp>
        <p:nvSpPr>
          <p:cNvPr id="2" name="Rectangle 1">
            <a:extLst>
              <a:ext uri="{FF2B5EF4-FFF2-40B4-BE49-F238E27FC236}">
                <a16:creationId xmlns:a16="http://schemas.microsoft.com/office/drawing/2014/main" id="{8A393017-756F-BC42-A590-6D2F360155E0}"/>
              </a:ext>
            </a:extLst>
          </p:cNvPr>
          <p:cNvSpPr/>
          <p:nvPr/>
        </p:nvSpPr>
        <p:spPr>
          <a:xfrm>
            <a:off x="146048" y="4317938"/>
            <a:ext cx="3900658" cy="6649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22610FD-44AB-F449-A002-74CF6D8042EF}"/>
              </a:ext>
            </a:extLst>
          </p:cNvPr>
          <p:cNvGrpSpPr/>
          <p:nvPr/>
        </p:nvGrpSpPr>
        <p:grpSpPr>
          <a:xfrm>
            <a:off x="4291649" y="3725684"/>
            <a:ext cx="3949821" cy="1100964"/>
            <a:chOff x="2920685" y="3723405"/>
            <a:chExt cx="3949821" cy="1100964"/>
          </a:xfrm>
        </p:grpSpPr>
        <p:pic>
          <p:nvPicPr>
            <p:cNvPr id="12" name="Picture 11">
              <a:extLst>
                <a:ext uri="{FF2B5EF4-FFF2-40B4-BE49-F238E27FC236}">
                  <a16:creationId xmlns:a16="http://schemas.microsoft.com/office/drawing/2014/main" id="{CD333391-1A75-C949-9960-6199F489F790}"/>
                </a:ext>
              </a:extLst>
            </p:cNvPr>
            <p:cNvPicPr>
              <a:picLocks noChangeAspect="1"/>
            </p:cNvPicPr>
            <p:nvPr/>
          </p:nvPicPr>
          <p:blipFill rotWithShape="1">
            <a:blip r:embed="rId3"/>
            <a:srcRect r="67684" b="65199"/>
            <a:stretch/>
          </p:blipFill>
          <p:spPr>
            <a:xfrm>
              <a:off x="2920685" y="4024269"/>
              <a:ext cx="3915382" cy="800100"/>
            </a:xfrm>
            <a:prstGeom prst="rect">
              <a:avLst/>
            </a:prstGeom>
          </p:spPr>
        </p:pic>
        <p:sp>
          <p:nvSpPr>
            <p:cNvPr id="13" name="Rectangle 12">
              <a:extLst>
                <a:ext uri="{FF2B5EF4-FFF2-40B4-BE49-F238E27FC236}">
                  <a16:creationId xmlns:a16="http://schemas.microsoft.com/office/drawing/2014/main" id="{B427BD9D-1DBC-BD49-828A-7845132A695F}"/>
                </a:ext>
              </a:extLst>
            </p:cNvPr>
            <p:cNvSpPr/>
            <p:nvPr/>
          </p:nvSpPr>
          <p:spPr>
            <a:xfrm>
              <a:off x="4835298" y="4114800"/>
              <a:ext cx="1845129" cy="52300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34BAE1-B612-1B4D-9CF1-1D1587A0142A}"/>
                </a:ext>
              </a:extLst>
            </p:cNvPr>
            <p:cNvSpPr txBox="1"/>
            <p:nvPr/>
          </p:nvSpPr>
          <p:spPr>
            <a:xfrm>
              <a:off x="4645217" y="3723405"/>
              <a:ext cx="2225289" cy="400110"/>
            </a:xfrm>
            <a:prstGeom prst="rect">
              <a:avLst/>
            </a:prstGeom>
            <a:noFill/>
          </p:spPr>
          <p:txBody>
            <a:bodyPr wrap="none" rtlCol="0">
              <a:spAutoFit/>
            </a:bodyPr>
            <a:lstStyle/>
            <a:p>
              <a:r>
                <a:rPr lang="en-US" sz="2000" dirty="0">
                  <a:solidFill>
                    <a:srgbClr val="004CFF"/>
                  </a:solidFill>
                  <a:latin typeface="Arial"/>
                  <a:cs typeface="Arial"/>
                </a:rPr>
                <a:t>Published in 2006</a:t>
              </a:r>
            </a:p>
          </p:txBody>
        </p:sp>
      </p:grpSp>
    </p:spTree>
    <p:extLst>
      <p:ext uri="{BB962C8B-B14F-4D97-AF65-F5344CB8AC3E}">
        <p14:creationId xmlns:p14="http://schemas.microsoft.com/office/powerpoint/2010/main" val="2678558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38C78-45A5-B842-AB2A-4C36B38B7745}"/>
              </a:ext>
            </a:extLst>
          </p:cNvPr>
          <p:cNvPicPr>
            <a:picLocks noChangeAspect="1"/>
          </p:cNvPicPr>
          <p:nvPr/>
        </p:nvPicPr>
        <p:blipFill rotWithShape="1">
          <a:blip r:embed="rId2"/>
          <a:srcRect l="43304"/>
          <a:stretch/>
        </p:blipFill>
        <p:spPr>
          <a:xfrm>
            <a:off x="4842328" y="3902528"/>
            <a:ext cx="7064829" cy="2383972"/>
          </a:xfrm>
          <a:prstGeom prst="rect">
            <a:avLst/>
          </a:prstGeom>
        </p:spPr>
      </p:pic>
      <p:pic>
        <p:nvPicPr>
          <p:cNvPr id="3074" name="Picture 2" descr="On the Origin of Species - Wikipedia">
            <a:extLst>
              <a:ext uri="{FF2B5EF4-FFF2-40B4-BE49-F238E27FC236}">
                <a16:creationId xmlns:a16="http://schemas.microsoft.com/office/drawing/2014/main" id="{F9D22E03-AA28-B749-B655-DB805C0B0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82" y="98663"/>
            <a:ext cx="4149045" cy="66606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58AFDD5-B8B2-014D-8696-E944E2230F1F}"/>
              </a:ext>
            </a:extLst>
          </p:cNvPr>
          <p:cNvPicPr>
            <a:picLocks noChangeAspect="1"/>
          </p:cNvPicPr>
          <p:nvPr/>
        </p:nvPicPr>
        <p:blipFill rotWithShape="1">
          <a:blip r:embed="rId2"/>
          <a:srcRect t="2739" r="66703" b="71919"/>
          <a:stretch/>
        </p:blipFill>
        <p:spPr>
          <a:xfrm>
            <a:off x="4725973" y="3902528"/>
            <a:ext cx="4149046" cy="604158"/>
          </a:xfrm>
          <a:prstGeom prst="rect">
            <a:avLst/>
          </a:prstGeom>
        </p:spPr>
      </p:pic>
      <p:sp>
        <p:nvSpPr>
          <p:cNvPr id="15" name="TextBox 14">
            <a:extLst>
              <a:ext uri="{FF2B5EF4-FFF2-40B4-BE49-F238E27FC236}">
                <a16:creationId xmlns:a16="http://schemas.microsoft.com/office/drawing/2014/main" id="{CBE221FF-DD70-F94B-AF62-5DAC24345960}"/>
              </a:ext>
            </a:extLst>
          </p:cNvPr>
          <p:cNvSpPr txBox="1"/>
          <p:nvPr/>
        </p:nvSpPr>
        <p:spPr>
          <a:xfrm>
            <a:off x="7003128" y="571500"/>
            <a:ext cx="4904029" cy="1815882"/>
          </a:xfrm>
          <a:prstGeom prst="rect">
            <a:avLst/>
          </a:prstGeom>
          <a:noFill/>
        </p:spPr>
        <p:txBody>
          <a:bodyPr wrap="square" rtlCol="0">
            <a:spAutoFit/>
          </a:bodyPr>
          <a:lstStyle/>
          <a:p>
            <a:pPr algn="ctr"/>
            <a:r>
              <a:rPr lang="en-US" sz="2800" dirty="0">
                <a:solidFill>
                  <a:srgbClr val="004CFF"/>
                </a:solidFill>
                <a:latin typeface="Arial"/>
                <a:cs typeface="Arial"/>
              </a:rPr>
              <a:t>After 15 years, a major paper on SDMs has ~25% as many citations as Darwin’s </a:t>
            </a:r>
          </a:p>
          <a:p>
            <a:pPr algn="ctr"/>
            <a:r>
              <a:rPr lang="en-US" sz="2800" dirty="0">
                <a:solidFill>
                  <a:srgbClr val="004CFF"/>
                </a:solidFill>
                <a:latin typeface="Arial"/>
                <a:cs typeface="Arial"/>
              </a:rPr>
              <a:t>“</a:t>
            </a:r>
            <a:r>
              <a:rPr lang="en-US" sz="2800" i="1" dirty="0">
                <a:solidFill>
                  <a:srgbClr val="004CFF"/>
                </a:solidFill>
                <a:latin typeface="Arial"/>
                <a:cs typeface="Arial"/>
              </a:rPr>
              <a:t>The Origin of Species”</a:t>
            </a:r>
            <a:endParaRPr lang="en-US" sz="2800" dirty="0">
              <a:solidFill>
                <a:srgbClr val="004CFF"/>
              </a:solidFill>
              <a:latin typeface="Arial"/>
              <a:cs typeface="Arial"/>
            </a:endParaRPr>
          </a:p>
        </p:txBody>
      </p:sp>
      <p:grpSp>
        <p:nvGrpSpPr>
          <p:cNvPr id="19" name="Group 18">
            <a:extLst>
              <a:ext uri="{FF2B5EF4-FFF2-40B4-BE49-F238E27FC236}">
                <a16:creationId xmlns:a16="http://schemas.microsoft.com/office/drawing/2014/main" id="{AC35D677-D1DF-5647-8B0D-07DE2BA5D474}"/>
              </a:ext>
            </a:extLst>
          </p:cNvPr>
          <p:cNvGrpSpPr/>
          <p:nvPr/>
        </p:nvGrpSpPr>
        <p:grpSpPr>
          <a:xfrm flipH="1">
            <a:off x="4423226" y="96162"/>
            <a:ext cx="2292352" cy="3218844"/>
            <a:chOff x="9752687" y="98663"/>
            <a:chExt cx="2292352" cy="3218844"/>
          </a:xfrm>
        </p:grpSpPr>
        <p:pic>
          <p:nvPicPr>
            <p:cNvPr id="21" name="Picture 4" descr="Charles Darwin – Wikipedia">
              <a:extLst>
                <a:ext uri="{FF2B5EF4-FFF2-40B4-BE49-F238E27FC236}">
                  <a16:creationId xmlns:a16="http://schemas.microsoft.com/office/drawing/2014/main" id="{B9ED597E-14B2-FD4B-8899-9889207FE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752687" y="98663"/>
              <a:ext cx="2292352" cy="32188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2739603C-9CF8-494C-B84E-47CC2394FF32}"/>
                </a:ext>
              </a:extLst>
            </p:cNvPr>
            <p:cNvSpPr/>
            <p:nvPr/>
          </p:nvSpPr>
          <p:spPr>
            <a:xfrm>
              <a:off x="10448081" y="949389"/>
              <a:ext cx="256593" cy="333571"/>
            </a:xfrm>
            <a:prstGeom prst="ellipse">
              <a:avLst/>
            </a:prstGeom>
            <a:solidFill>
              <a:schemeClr val="bg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70F0982-1A6C-CE41-A6A7-02F8059B5CCF}"/>
                </a:ext>
              </a:extLst>
            </p:cNvPr>
            <p:cNvSpPr/>
            <p:nvPr/>
          </p:nvSpPr>
          <p:spPr>
            <a:xfrm>
              <a:off x="10853943" y="949389"/>
              <a:ext cx="256593" cy="333571"/>
            </a:xfrm>
            <a:prstGeom prst="ellipse">
              <a:avLst/>
            </a:prstGeom>
            <a:solidFill>
              <a:schemeClr val="bg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C7F3A66-BD05-8F43-A895-146DB7EF8F11}"/>
                </a:ext>
              </a:extLst>
            </p:cNvPr>
            <p:cNvSpPr/>
            <p:nvPr/>
          </p:nvSpPr>
          <p:spPr>
            <a:xfrm>
              <a:off x="10500300" y="1079930"/>
              <a:ext cx="50180" cy="65234"/>
            </a:xfrm>
            <a:prstGeom prst="ellipse">
              <a:avLst/>
            </a:prstGeom>
            <a:solidFill>
              <a:schemeClr val="tx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533339A-48E2-284E-8B61-FF557169CF85}"/>
                </a:ext>
              </a:extLst>
            </p:cNvPr>
            <p:cNvSpPr/>
            <p:nvPr/>
          </p:nvSpPr>
          <p:spPr>
            <a:xfrm>
              <a:off x="10906162" y="1086415"/>
              <a:ext cx="50180" cy="65234"/>
            </a:xfrm>
            <a:prstGeom prst="ellipse">
              <a:avLst/>
            </a:prstGeom>
            <a:solidFill>
              <a:schemeClr val="tx1"/>
            </a:solid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7CE7E6F-8CA5-3843-81D1-EFB2A5F355C4}"/>
                </a:ext>
              </a:extLst>
            </p:cNvPr>
            <p:cNvSpPr/>
            <p:nvPr/>
          </p:nvSpPr>
          <p:spPr>
            <a:xfrm>
              <a:off x="10472140" y="855219"/>
              <a:ext cx="163410" cy="52152"/>
            </a:xfrm>
            <a:custGeom>
              <a:avLst/>
              <a:gdLst>
                <a:gd name="connsiteX0" fmla="*/ 0 w 163410"/>
                <a:gd name="connsiteY0" fmla="*/ 52152 h 52152"/>
                <a:gd name="connsiteX1" fmla="*/ 69536 w 163410"/>
                <a:gd name="connsiteY1" fmla="*/ 6954 h 52152"/>
                <a:gd name="connsiteX2" fmla="*/ 83443 w 163410"/>
                <a:gd name="connsiteY2" fmla="*/ 3477 h 52152"/>
                <a:gd name="connsiteX3" fmla="*/ 93874 w 163410"/>
                <a:gd name="connsiteY3" fmla="*/ 0 h 52152"/>
                <a:gd name="connsiteX4" fmla="*/ 163410 w 163410"/>
                <a:gd name="connsiteY4" fmla="*/ 3477 h 5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10" h="52152">
                  <a:moveTo>
                    <a:pt x="0" y="52152"/>
                  </a:moveTo>
                  <a:cubicBezTo>
                    <a:pt x="23179" y="37086"/>
                    <a:pt x="45657" y="20883"/>
                    <a:pt x="69536" y="6954"/>
                  </a:cubicBezTo>
                  <a:cubicBezTo>
                    <a:pt x="73663" y="4546"/>
                    <a:pt x="78849" y="4790"/>
                    <a:pt x="83443" y="3477"/>
                  </a:cubicBezTo>
                  <a:cubicBezTo>
                    <a:pt x="86967" y="2470"/>
                    <a:pt x="90397" y="1159"/>
                    <a:pt x="93874" y="0"/>
                  </a:cubicBezTo>
                  <a:lnTo>
                    <a:pt x="163410" y="3477"/>
                  </a:lnTo>
                </a:path>
              </a:pathLst>
            </a:cu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5E2FC0C0-170F-D648-B53D-B5D1AAD840FA}"/>
                </a:ext>
              </a:extLst>
            </p:cNvPr>
            <p:cNvSpPr/>
            <p:nvPr/>
          </p:nvSpPr>
          <p:spPr>
            <a:xfrm rot="1483077">
              <a:off x="10926517" y="855218"/>
              <a:ext cx="163410" cy="52152"/>
            </a:xfrm>
            <a:custGeom>
              <a:avLst/>
              <a:gdLst>
                <a:gd name="connsiteX0" fmla="*/ 0 w 163410"/>
                <a:gd name="connsiteY0" fmla="*/ 52152 h 52152"/>
                <a:gd name="connsiteX1" fmla="*/ 69536 w 163410"/>
                <a:gd name="connsiteY1" fmla="*/ 6954 h 52152"/>
                <a:gd name="connsiteX2" fmla="*/ 83443 w 163410"/>
                <a:gd name="connsiteY2" fmla="*/ 3477 h 52152"/>
                <a:gd name="connsiteX3" fmla="*/ 93874 w 163410"/>
                <a:gd name="connsiteY3" fmla="*/ 0 h 52152"/>
                <a:gd name="connsiteX4" fmla="*/ 163410 w 163410"/>
                <a:gd name="connsiteY4" fmla="*/ 3477 h 52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410" h="52152">
                  <a:moveTo>
                    <a:pt x="0" y="52152"/>
                  </a:moveTo>
                  <a:cubicBezTo>
                    <a:pt x="23179" y="37086"/>
                    <a:pt x="45657" y="20883"/>
                    <a:pt x="69536" y="6954"/>
                  </a:cubicBezTo>
                  <a:cubicBezTo>
                    <a:pt x="73663" y="4546"/>
                    <a:pt x="78849" y="4790"/>
                    <a:pt x="83443" y="3477"/>
                  </a:cubicBezTo>
                  <a:cubicBezTo>
                    <a:pt x="86967" y="2470"/>
                    <a:pt x="90397" y="1159"/>
                    <a:pt x="93874" y="0"/>
                  </a:cubicBezTo>
                  <a:lnTo>
                    <a:pt x="163410" y="3477"/>
                  </a:lnTo>
                </a:path>
              </a:pathLst>
            </a:cu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7479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EC59F1E9-9829-4F41-85CA-42A1F9361018}"/>
              </a:ext>
            </a:extLst>
          </p:cNvPr>
          <p:cNvGraphicFramePr>
            <a:graphicFrameLocks noGrp="1"/>
          </p:cNvGraphicFramePr>
          <p:nvPr>
            <p:extLst>
              <p:ext uri="{D42A27DB-BD31-4B8C-83A1-F6EECF244321}">
                <p14:modId xmlns:p14="http://schemas.microsoft.com/office/powerpoint/2010/main" val="3397859115"/>
              </p:ext>
            </p:extLst>
          </p:nvPr>
        </p:nvGraphicFramePr>
        <p:xfrm>
          <a:off x="298964" y="1215472"/>
          <a:ext cx="11594072" cy="4663440"/>
        </p:xfrm>
        <a:graphic>
          <a:graphicData uri="http://schemas.openxmlformats.org/drawingml/2006/table">
            <a:tbl>
              <a:tblPr/>
              <a:tblGrid>
                <a:gridCol w="2019964">
                  <a:extLst>
                    <a:ext uri="{9D8B030D-6E8A-4147-A177-3AD203B41FA5}">
                      <a16:colId xmlns:a16="http://schemas.microsoft.com/office/drawing/2014/main" val="1152057385"/>
                    </a:ext>
                  </a:extLst>
                </a:gridCol>
                <a:gridCol w="2390161">
                  <a:extLst>
                    <a:ext uri="{9D8B030D-6E8A-4147-A177-3AD203B41FA5}">
                      <a16:colId xmlns:a16="http://schemas.microsoft.com/office/drawing/2014/main" val="3962155174"/>
                    </a:ext>
                  </a:extLst>
                </a:gridCol>
                <a:gridCol w="2443470">
                  <a:extLst>
                    <a:ext uri="{9D8B030D-6E8A-4147-A177-3AD203B41FA5}">
                      <a16:colId xmlns:a16="http://schemas.microsoft.com/office/drawing/2014/main" val="2715057097"/>
                    </a:ext>
                  </a:extLst>
                </a:gridCol>
                <a:gridCol w="2316114">
                  <a:extLst>
                    <a:ext uri="{9D8B030D-6E8A-4147-A177-3AD203B41FA5}">
                      <a16:colId xmlns:a16="http://schemas.microsoft.com/office/drawing/2014/main" val="1287418103"/>
                    </a:ext>
                  </a:extLst>
                </a:gridCol>
                <a:gridCol w="2424363">
                  <a:extLst>
                    <a:ext uri="{9D8B030D-6E8A-4147-A177-3AD203B41FA5}">
                      <a16:colId xmlns:a16="http://schemas.microsoft.com/office/drawing/2014/main" val="1613552979"/>
                    </a:ext>
                  </a:extLst>
                </a:gridCol>
              </a:tblGrid>
              <a:tr h="516163">
                <a:tc>
                  <a:txBody>
                    <a:bodyPr/>
                    <a:lstStyle/>
                    <a:p>
                      <a:r>
                        <a:rPr lang="en-US" b="1" dirty="0"/>
                        <a:t>MONDAY </a:t>
                      </a:r>
                    </a:p>
                    <a:p>
                      <a:r>
                        <a:rPr lang="en-US" b="1" dirty="0"/>
                        <a:t>(10 Oct)</a:t>
                      </a: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TUESDAY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 Oct)</a:t>
                      </a:r>
                    </a:p>
                    <a:p>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WEDNESDAY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(12 Oct)</a:t>
                      </a:r>
                    </a:p>
                    <a:p>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b="1" dirty="0"/>
                        <a:t>THURSDAY</a:t>
                      </a:r>
                    </a:p>
                    <a:p>
                      <a:r>
                        <a:rPr lang="en-US" b="1" dirty="0"/>
                        <a:t>(13 Oct)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US" b="1" dirty="0"/>
                        <a:t>FRIDAY</a:t>
                      </a:r>
                    </a:p>
                    <a:p>
                      <a:r>
                        <a:rPr lang="en-US" b="1" dirty="0"/>
                        <a:t>(13 Oct)</a:t>
                      </a: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82367815"/>
                  </a:ext>
                </a:extLst>
              </a:tr>
              <a:tr h="2479863">
                <a:tc>
                  <a:txBody>
                    <a:bodyPr/>
                    <a:lstStyle/>
                    <a:p>
                      <a:r>
                        <a:rPr lang="en-US" sz="1600" b="1" dirty="0">
                          <a:highlight>
                            <a:srgbClr val="00FF00"/>
                          </a:highlight>
                        </a:rPr>
                        <a:t>Group work:</a:t>
                      </a:r>
                      <a:r>
                        <a:rPr lang="en-US" sz="1600" b="0" dirty="0">
                          <a:highlight>
                            <a:srgbClr val="00FF00"/>
                          </a:highlight>
                        </a:rPr>
                        <a:t> </a:t>
                      </a:r>
                    </a:p>
                    <a:p>
                      <a:r>
                        <a:rPr lang="en-US" sz="1600" b="0" dirty="0">
                          <a:highlight>
                            <a:srgbClr val="00FF00"/>
                          </a:highlight>
                        </a:rPr>
                        <a:t>Exploring geographic distributions of European trees</a:t>
                      </a:r>
                    </a:p>
                    <a:p>
                      <a:r>
                        <a:rPr lang="en-US" sz="1600" b="0" dirty="0">
                          <a:highlight>
                            <a:srgbClr val="00FF00"/>
                          </a:highlight>
                        </a:rPr>
                        <a:t>(9:15-12:00)</a:t>
                      </a:r>
                    </a:p>
                    <a:p>
                      <a:endParaRPr lang="en-US" sz="1600" b="0" dirty="0">
                        <a:highlight>
                          <a:srgbClr val="00FF00"/>
                        </a:highlight>
                      </a:endParaRPr>
                    </a:p>
                    <a:p>
                      <a:r>
                        <a:rPr lang="en-US" sz="1600" b="1" dirty="0">
                          <a:solidFill>
                            <a:schemeClr val="tx1"/>
                          </a:solidFill>
                          <a:highlight>
                            <a:srgbClr val="FFE354"/>
                          </a:highlight>
                        </a:rPr>
                        <a:t>Lecture: </a:t>
                      </a:r>
                    </a:p>
                    <a:p>
                      <a:r>
                        <a:rPr lang="en-US" sz="1600" b="0" dirty="0">
                          <a:solidFill>
                            <a:schemeClr val="tx1"/>
                          </a:solidFill>
                          <a:highlight>
                            <a:srgbClr val="FFE354"/>
                          </a:highlight>
                        </a:rPr>
                        <a:t>Introduction to ranges, distributions, and adaptation (13:15-15:00)</a:t>
                      </a:r>
                    </a:p>
                    <a:p>
                      <a:r>
                        <a:rPr lang="en-US" sz="1600" b="0" dirty="0">
                          <a:highlight>
                            <a:srgbClr val="00FF00"/>
                          </a:highlight>
                        </a:rPr>
                        <a:t> </a:t>
                      </a: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highlight>
                            <a:srgbClr val="FFE354"/>
                          </a:highlight>
                        </a:rPr>
                        <a:t>Lecture: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highlight>
                            <a:srgbClr val="FFE354"/>
                          </a:highlight>
                        </a:rPr>
                        <a:t>The what, how, why of species distribution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highlight>
                            <a:srgbClr val="FFE354"/>
                          </a:highlight>
                        </a:rPr>
                        <a:t>(9:15-10:00)</a:t>
                      </a:r>
                    </a:p>
                    <a:p>
                      <a:endParaRPr lang="en-US" sz="1600" b="1" dirty="0">
                        <a:solidFill>
                          <a:schemeClr val="tx1"/>
                        </a:solidFill>
                        <a:highlight>
                          <a:srgbClr val="00FF00"/>
                        </a:highlight>
                      </a:endParaRPr>
                    </a:p>
                    <a:p>
                      <a:r>
                        <a:rPr lang="en-US" sz="1600" b="1" dirty="0">
                          <a:highlight>
                            <a:srgbClr val="00FFFF"/>
                          </a:highlight>
                        </a:rPr>
                        <a:t>R exercise:</a:t>
                      </a:r>
                      <a:r>
                        <a:rPr lang="en-US" sz="1600" b="0" dirty="0">
                          <a:highlight>
                            <a:srgbClr val="00FFFF"/>
                          </a:highlight>
                        </a:rPr>
                        <a:t> </a:t>
                      </a:r>
                    </a:p>
                    <a:p>
                      <a:r>
                        <a:rPr lang="en-US" sz="1600" b="0" dirty="0">
                          <a:highlight>
                            <a:srgbClr val="00FFFF"/>
                          </a:highlight>
                        </a:rPr>
                        <a:t>Species occurrences (10:15-12:00)</a:t>
                      </a:r>
                    </a:p>
                    <a:p>
                      <a:endParaRPr lang="en-US" sz="1600" b="0" dirty="0">
                        <a:highlight>
                          <a:srgbClr val="00FFFF"/>
                        </a:highlight>
                      </a:endParaRPr>
                    </a:p>
                    <a:p>
                      <a:r>
                        <a:rPr lang="en-US" sz="1600" b="1" dirty="0">
                          <a:highlight>
                            <a:srgbClr val="00FFFF"/>
                          </a:highlight>
                        </a:rPr>
                        <a:t>R exercise:</a:t>
                      </a:r>
                      <a:r>
                        <a:rPr lang="en-US" sz="1600" b="0" dirty="0">
                          <a:highlight>
                            <a:srgbClr val="00FFFF"/>
                          </a:highlight>
                        </a:rPr>
                        <a:t> </a:t>
                      </a:r>
                    </a:p>
                    <a:p>
                      <a:r>
                        <a:rPr lang="en-US" sz="1600" b="0" dirty="0">
                          <a:highlight>
                            <a:srgbClr val="00FFFF"/>
                          </a:highlight>
                        </a:rPr>
                        <a:t>Environmental data (13:15-15:00)</a:t>
                      </a:r>
                    </a:p>
                    <a:p>
                      <a:endParaRPr lang="en-US" sz="1600" b="0" dirty="0">
                        <a:highlight>
                          <a:srgbClr val="00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highlight>
                            <a:srgbClr val="00FFFF"/>
                          </a:highlight>
                        </a:rPr>
                        <a:t>R exercise*:</a:t>
                      </a:r>
                      <a:r>
                        <a:rPr lang="en-US" sz="1600" b="0" dirty="0">
                          <a:highlight>
                            <a:srgbClr val="00FFFF"/>
                          </a:highlight>
                        </a:rPr>
                        <a:t> </a:t>
                      </a:r>
                    </a:p>
                    <a:p>
                      <a:r>
                        <a:rPr lang="en-US" sz="1600" b="0" dirty="0">
                          <a:highlight>
                            <a:srgbClr val="00FFFF"/>
                          </a:highlight>
                        </a:rPr>
                        <a:t>Introduction to SDMs (9:15-12:00)</a:t>
                      </a:r>
                    </a:p>
                    <a:p>
                      <a:r>
                        <a:rPr lang="en-US" sz="1600" b="0" i="1" dirty="0">
                          <a:highlight>
                            <a:srgbClr val="00FFFF"/>
                          </a:highlight>
                        </a:rPr>
                        <a:t>*Bob will walk through this exercise in real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solidFill>
                            <a:schemeClr val="tx1"/>
                          </a:solidFill>
                          <a:highlight>
                            <a:srgbClr val="FFE354"/>
                          </a:highlight>
                        </a:rPr>
                        <a:t>Lecture: </a:t>
                      </a:r>
                    </a:p>
                    <a:p>
                      <a:r>
                        <a:rPr lang="en-US" sz="1600" b="0" dirty="0">
                          <a:solidFill>
                            <a:schemeClr val="tx1"/>
                          </a:solidFill>
                          <a:highlight>
                            <a:srgbClr val="FFE354"/>
                          </a:highlight>
                        </a:rPr>
                        <a:t>Potential and pitfalls of SDMs</a:t>
                      </a:r>
                    </a:p>
                    <a:p>
                      <a:r>
                        <a:rPr lang="en-US" sz="1600" b="0" dirty="0">
                          <a:solidFill>
                            <a:schemeClr val="tx1"/>
                          </a:solidFill>
                          <a:highlight>
                            <a:srgbClr val="FFE354"/>
                          </a:highlight>
                        </a:rPr>
                        <a:t>(9:15-10:00)</a:t>
                      </a:r>
                    </a:p>
                    <a:p>
                      <a:endParaRPr lang="en-US" sz="1600" b="0" dirty="0">
                        <a:highlight>
                          <a:srgbClr val="00FFFF"/>
                        </a:highlight>
                      </a:endParaRPr>
                    </a:p>
                    <a:p>
                      <a:r>
                        <a:rPr lang="en-US" sz="1600" b="1" dirty="0">
                          <a:highlight>
                            <a:srgbClr val="00FFFF"/>
                          </a:highlight>
                        </a:rPr>
                        <a:t>R exercise:</a:t>
                      </a:r>
                      <a:r>
                        <a:rPr lang="en-US" sz="1600" b="0" dirty="0">
                          <a:highlight>
                            <a:srgbClr val="00FFFF"/>
                          </a:highlight>
                        </a:rPr>
                        <a:t> </a:t>
                      </a:r>
                    </a:p>
                    <a:p>
                      <a:r>
                        <a:rPr lang="en-US" sz="1600" b="0" dirty="0">
                          <a:highlight>
                            <a:srgbClr val="00FFFF"/>
                          </a:highlight>
                        </a:rPr>
                        <a:t>Self-work and help time for R exercises </a:t>
                      </a:r>
                    </a:p>
                    <a:p>
                      <a:r>
                        <a:rPr lang="en-US" sz="1600" b="0" dirty="0">
                          <a:highlight>
                            <a:srgbClr val="00FFFF"/>
                          </a:highlight>
                        </a:rPr>
                        <a:t>(10:15-12:00)</a:t>
                      </a:r>
                    </a:p>
                    <a:p>
                      <a:endParaRPr lang="en-US" sz="1600" b="0" dirty="0">
                        <a:highlight>
                          <a:srgbClr val="00FFFF"/>
                        </a:highlight>
                      </a:endParaRPr>
                    </a:p>
                    <a:p>
                      <a:r>
                        <a:rPr lang="en-US" sz="1600" b="1" dirty="0">
                          <a:solidFill>
                            <a:schemeClr val="tx1"/>
                          </a:solidFill>
                          <a:highlight>
                            <a:srgbClr val="FFE354"/>
                          </a:highlight>
                        </a:rPr>
                        <a:t>Lecture: </a:t>
                      </a:r>
                    </a:p>
                    <a:p>
                      <a:r>
                        <a:rPr lang="en-US" sz="1600" b="0" dirty="0">
                          <a:solidFill>
                            <a:schemeClr val="tx1"/>
                          </a:solidFill>
                          <a:highlight>
                            <a:srgbClr val="FFE354"/>
                          </a:highlight>
                        </a:rPr>
                        <a:t>Biodiversity in space and time </a:t>
                      </a:r>
                    </a:p>
                    <a:p>
                      <a:r>
                        <a:rPr lang="en-US" sz="1600" b="0" dirty="0">
                          <a:solidFill>
                            <a:schemeClr val="tx1"/>
                          </a:solidFill>
                          <a:highlight>
                            <a:srgbClr val="FFE354"/>
                          </a:highlight>
                        </a:rPr>
                        <a:t>(13:15-15:00)</a:t>
                      </a:r>
                    </a:p>
                    <a:p>
                      <a:endParaRPr lang="en-US" sz="1600" b="0" dirty="0">
                        <a:highlight>
                          <a:srgbClr val="00FFFF"/>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solidFill>
                            <a:schemeClr val="tx1"/>
                          </a:solidFill>
                          <a:highlight>
                            <a:srgbClr val="FFE354"/>
                          </a:highlight>
                        </a:rPr>
                        <a:t>Lecture: </a:t>
                      </a:r>
                    </a:p>
                    <a:p>
                      <a:r>
                        <a:rPr lang="en-US" sz="1600" b="0" dirty="0">
                          <a:solidFill>
                            <a:schemeClr val="tx1"/>
                          </a:solidFill>
                          <a:highlight>
                            <a:srgbClr val="FFE354"/>
                          </a:highlight>
                        </a:rPr>
                        <a:t>Measuring biodiversity (9:15-10:00)</a:t>
                      </a:r>
                    </a:p>
                    <a:p>
                      <a:endParaRPr lang="en-US" sz="1600" b="1" dirty="0">
                        <a:highlight>
                          <a:srgbClr val="00FF00"/>
                        </a:highlight>
                      </a:endParaRPr>
                    </a:p>
                    <a:p>
                      <a:r>
                        <a:rPr lang="en-US" sz="1600" b="1" dirty="0">
                          <a:highlight>
                            <a:srgbClr val="00FF00"/>
                          </a:highlight>
                        </a:rPr>
                        <a:t>Group work:</a:t>
                      </a:r>
                      <a:r>
                        <a:rPr lang="en-US" sz="1600" b="0" dirty="0">
                          <a:highlight>
                            <a:srgbClr val="00FF00"/>
                          </a:highlight>
                        </a:rPr>
                        <a:t> </a:t>
                      </a:r>
                    </a:p>
                    <a:p>
                      <a:r>
                        <a:rPr lang="en-US" sz="1600" b="0" dirty="0">
                          <a:solidFill>
                            <a:schemeClr val="tx1"/>
                          </a:solidFill>
                          <a:highlight>
                            <a:srgbClr val="00FF00"/>
                          </a:highlight>
                        </a:rPr>
                        <a:t>Measuring biodiversity</a:t>
                      </a:r>
                      <a:endParaRPr lang="en-US" sz="1600" b="0" dirty="0">
                        <a:highlight>
                          <a:srgbClr val="00FF00"/>
                        </a:highlight>
                      </a:endParaRPr>
                    </a:p>
                    <a:p>
                      <a:r>
                        <a:rPr lang="en-US" sz="1600" b="0" dirty="0">
                          <a:highlight>
                            <a:srgbClr val="00FF00"/>
                          </a:highlight>
                        </a:rPr>
                        <a:t>(10:15-15:00)</a:t>
                      </a: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5980442"/>
                  </a:ext>
                </a:extLst>
              </a:tr>
            </a:tbl>
          </a:graphicData>
        </a:graphic>
      </p:graphicFrame>
      <p:sp>
        <p:nvSpPr>
          <p:cNvPr id="4" name="Rectangle 3">
            <a:extLst>
              <a:ext uri="{FF2B5EF4-FFF2-40B4-BE49-F238E27FC236}">
                <a16:creationId xmlns:a16="http://schemas.microsoft.com/office/drawing/2014/main" id="{CAEFAF00-594C-2E4D-8EBF-C3094557B29E}"/>
              </a:ext>
            </a:extLst>
          </p:cNvPr>
          <p:cNvSpPr/>
          <p:nvPr/>
        </p:nvSpPr>
        <p:spPr>
          <a:xfrm>
            <a:off x="0" y="0"/>
            <a:ext cx="12192000" cy="4001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E22FE0-46AC-7440-87BB-95DFBF674C36}"/>
              </a:ext>
            </a:extLst>
          </p:cNvPr>
          <p:cNvSpPr txBox="1"/>
          <p:nvPr/>
        </p:nvSpPr>
        <p:spPr>
          <a:xfrm>
            <a:off x="-1" y="0"/>
            <a:ext cx="9388549" cy="400110"/>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Activities for this week</a:t>
            </a:r>
          </a:p>
        </p:txBody>
      </p:sp>
      <p:sp>
        <p:nvSpPr>
          <p:cNvPr id="7" name="TextBox 6">
            <a:extLst>
              <a:ext uri="{FF2B5EF4-FFF2-40B4-BE49-F238E27FC236}">
                <a16:creationId xmlns:a16="http://schemas.microsoft.com/office/drawing/2014/main" id="{62A7BE18-B798-9046-9FF4-2586EB1A7BA7}"/>
              </a:ext>
            </a:extLst>
          </p:cNvPr>
          <p:cNvSpPr txBox="1"/>
          <p:nvPr/>
        </p:nvSpPr>
        <p:spPr>
          <a:xfrm>
            <a:off x="3316450" y="612587"/>
            <a:ext cx="1699739" cy="369332"/>
          </a:xfrm>
          <a:prstGeom prst="rect">
            <a:avLst/>
          </a:prstGeom>
          <a:noFill/>
          <a:ln>
            <a:noFill/>
          </a:ln>
        </p:spPr>
        <p:txBody>
          <a:bodyPr wrap="square" rtlCol="0">
            <a:spAutoFit/>
          </a:bodyPr>
          <a:lstStyle/>
          <a:p>
            <a:r>
              <a:rPr lang="en-US" dirty="0"/>
              <a:t>Group work</a:t>
            </a:r>
          </a:p>
        </p:txBody>
      </p:sp>
      <p:sp>
        <p:nvSpPr>
          <p:cNvPr id="9" name="TextBox 8">
            <a:extLst>
              <a:ext uri="{FF2B5EF4-FFF2-40B4-BE49-F238E27FC236}">
                <a16:creationId xmlns:a16="http://schemas.microsoft.com/office/drawing/2014/main" id="{D133AC7D-CFA0-6643-9DE2-D544FDE8CA8D}"/>
              </a:ext>
            </a:extLst>
          </p:cNvPr>
          <p:cNvSpPr txBox="1"/>
          <p:nvPr/>
        </p:nvSpPr>
        <p:spPr>
          <a:xfrm>
            <a:off x="7184520" y="612587"/>
            <a:ext cx="1413789" cy="369332"/>
          </a:xfrm>
          <a:prstGeom prst="rect">
            <a:avLst/>
          </a:prstGeom>
          <a:noFill/>
          <a:ln>
            <a:noFill/>
          </a:ln>
        </p:spPr>
        <p:txBody>
          <a:bodyPr wrap="square" rtlCol="0">
            <a:spAutoFit/>
          </a:bodyPr>
          <a:lstStyle/>
          <a:p>
            <a:r>
              <a:rPr lang="en-US" dirty="0"/>
              <a:t>R exercise</a:t>
            </a:r>
          </a:p>
        </p:txBody>
      </p:sp>
      <p:sp>
        <p:nvSpPr>
          <p:cNvPr id="11" name="Rectangle 10">
            <a:extLst>
              <a:ext uri="{FF2B5EF4-FFF2-40B4-BE49-F238E27FC236}">
                <a16:creationId xmlns:a16="http://schemas.microsoft.com/office/drawing/2014/main" id="{A9F13B71-7D15-BC46-9DC4-BC53E52F845C}"/>
              </a:ext>
            </a:extLst>
          </p:cNvPr>
          <p:cNvSpPr/>
          <p:nvPr/>
        </p:nvSpPr>
        <p:spPr>
          <a:xfrm>
            <a:off x="2947119" y="612587"/>
            <a:ext cx="369332" cy="369332"/>
          </a:xfrm>
          <a:prstGeom prst="rect">
            <a:avLst/>
          </a:prstGeom>
          <a:solidFill>
            <a:srgbClr val="7DF84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E59877-C3F7-554F-8799-DE84D139CC0C}"/>
              </a:ext>
            </a:extLst>
          </p:cNvPr>
          <p:cNvSpPr/>
          <p:nvPr/>
        </p:nvSpPr>
        <p:spPr>
          <a:xfrm>
            <a:off x="6815189" y="612587"/>
            <a:ext cx="369332" cy="369332"/>
          </a:xfrm>
          <a:prstGeom prst="rect">
            <a:avLst/>
          </a:prstGeom>
          <a:solidFill>
            <a:srgbClr val="00FC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FF"/>
              </a:highlight>
            </a:endParaRPr>
          </a:p>
        </p:txBody>
      </p:sp>
      <p:sp>
        <p:nvSpPr>
          <p:cNvPr id="16" name="TextBox 15">
            <a:extLst>
              <a:ext uri="{FF2B5EF4-FFF2-40B4-BE49-F238E27FC236}">
                <a16:creationId xmlns:a16="http://schemas.microsoft.com/office/drawing/2014/main" id="{6E928AA4-7D31-6E4A-A0EA-25037C892760}"/>
              </a:ext>
            </a:extLst>
          </p:cNvPr>
          <p:cNvSpPr txBox="1"/>
          <p:nvPr/>
        </p:nvSpPr>
        <p:spPr>
          <a:xfrm>
            <a:off x="5395353" y="612587"/>
            <a:ext cx="1115560" cy="369332"/>
          </a:xfrm>
          <a:prstGeom prst="rect">
            <a:avLst/>
          </a:prstGeom>
          <a:noFill/>
          <a:ln>
            <a:noFill/>
          </a:ln>
        </p:spPr>
        <p:txBody>
          <a:bodyPr wrap="square" rtlCol="0">
            <a:spAutoFit/>
          </a:bodyPr>
          <a:lstStyle/>
          <a:p>
            <a:r>
              <a:rPr lang="en-US" dirty="0"/>
              <a:t>Lectures</a:t>
            </a:r>
          </a:p>
        </p:txBody>
      </p:sp>
      <p:sp>
        <p:nvSpPr>
          <p:cNvPr id="17" name="Rectangle 16">
            <a:extLst>
              <a:ext uri="{FF2B5EF4-FFF2-40B4-BE49-F238E27FC236}">
                <a16:creationId xmlns:a16="http://schemas.microsoft.com/office/drawing/2014/main" id="{915F4319-1CA4-5140-BF0D-847A028F7762}"/>
              </a:ext>
            </a:extLst>
          </p:cNvPr>
          <p:cNvSpPr/>
          <p:nvPr/>
        </p:nvSpPr>
        <p:spPr>
          <a:xfrm>
            <a:off x="5016189" y="612587"/>
            <a:ext cx="369332" cy="369332"/>
          </a:xfrm>
          <a:prstGeom prst="rect">
            <a:avLst/>
          </a:prstGeom>
          <a:solidFill>
            <a:srgbClr val="FFE35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highlight>
                <a:srgbClr val="800000"/>
              </a:highlight>
            </a:endParaRPr>
          </a:p>
        </p:txBody>
      </p:sp>
      <p:sp>
        <p:nvSpPr>
          <p:cNvPr id="2" name="Rectangle 1">
            <a:extLst>
              <a:ext uri="{FF2B5EF4-FFF2-40B4-BE49-F238E27FC236}">
                <a16:creationId xmlns:a16="http://schemas.microsoft.com/office/drawing/2014/main" id="{C30466E9-EF17-9C42-85FE-9B79365AA12C}"/>
              </a:ext>
            </a:extLst>
          </p:cNvPr>
          <p:cNvSpPr/>
          <p:nvPr/>
        </p:nvSpPr>
        <p:spPr>
          <a:xfrm>
            <a:off x="174611" y="979088"/>
            <a:ext cx="2132324" cy="5340822"/>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98F4A58-0655-EA4F-9CE0-5953034E353A}"/>
              </a:ext>
            </a:extLst>
          </p:cNvPr>
          <p:cNvSpPr/>
          <p:nvPr/>
        </p:nvSpPr>
        <p:spPr>
          <a:xfrm>
            <a:off x="7172797" y="1134795"/>
            <a:ext cx="4834312" cy="5340822"/>
          </a:xfrm>
          <a:prstGeom prst="rect">
            <a:avLst/>
          </a:prstGeom>
          <a:solidFill>
            <a:srgbClr val="FFFFFF">
              <a:alpha val="5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385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F797-0872-D549-AE1F-4BA6F7049349}"/>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t>What:</a:t>
            </a:r>
          </a:p>
          <a:p>
            <a:pPr marL="342900" indent="-342900">
              <a:buFont typeface="Arial" panose="020B0604020202020204" pitchFamily="34" charset="0"/>
              <a:buChar char="•"/>
            </a:pPr>
            <a:r>
              <a:rPr lang="en-US" dirty="0"/>
              <a:t>Models that describe the distribution of species across space or environmental gradients</a:t>
            </a:r>
          </a:p>
        </p:txBody>
      </p:sp>
    </p:spTree>
    <p:extLst>
      <p:ext uri="{BB962C8B-B14F-4D97-AF65-F5344CB8AC3E}">
        <p14:creationId xmlns:p14="http://schemas.microsoft.com/office/powerpoint/2010/main" val="1488540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F797-0872-D549-AE1F-4BA6F7049349}"/>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t>What:</a:t>
            </a:r>
          </a:p>
          <a:p>
            <a:pPr marL="342900" indent="-342900">
              <a:buFont typeface="Arial" panose="020B0604020202020204" pitchFamily="34" charset="0"/>
              <a:buChar char="•"/>
            </a:pPr>
            <a:r>
              <a:rPr lang="en-US" dirty="0"/>
              <a:t>Models that describe the distribution of species across space or environmental gradients</a:t>
            </a:r>
          </a:p>
          <a:p>
            <a:r>
              <a:rPr lang="en-US" i="1" dirty="0">
                <a:solidFill>
                  <a:srgbClr val="004CFF"/>
                </a:solidFill>
              </a:rPr>
              <a:t>	</a:t>
            </a:r>
            <a:r>
              <a:rPr lang="en-US" b="1" dirty="0">
                <a:solidFill>
                  <a:srgbClr val="004CFF"/>
                </a:solidFill>
              </a:rPr>
              <a:t>ENMs</a:t>
            </a:r>
            <a:r>
              <a:rPr lang="en-US" dirty="0">
                <a:solidFill>
                  <a:srgbClr val="004CFF"/>
                </a:solidFill>
              </a:rPr>
              <a:t> (Ecological or Environmental niche models) focus on environmental space</a:t>
            </a:r>
          </a:p>
          <a:p>
            <a:r>
              <a:rPr lang="en-US" i="1" dirty="0">
                <a:solidFill>
                  <a:srgbClr val="004CFF"/>
                </a:solidFill>
              </a:rPr>
              <a:t>	</a:t>
            </a:r>
            <a:r>
              <a:rPr lang="en-US" b="1" dirty="0">
                <a:solidFill>
                  <a:srgbClr val="004CFF"/>
                </a:solidFill>
              </a:rPr>
              <a:t>SDMs</a:t>
            </a:r>
            <a:r>
              <a:rPr lang="en-US" dirty="0">
                <a:solidFill>
                  <a:srgbClr val="004CFF"/>
                </a:solidFill>
              </a:rPr>
              <a:t> (Species distribution models) focus on geographic space</a:t>
            </a:r>
            <a:r>
              <a:rPr lang="en-US" i="1" dirty="0">
                <a:solidFill>
                  <a:srgbClr val="004CFF"/>
                </a:solidFill>
              </a:rPr>
              <a:t>	</a:t>
            </a:r>
            <a:endParaRPr lang="en-US" dirty="0">
              <a:solidFill>
                <a:srgbClr val="004CFF"/>
              </a:solidFill>
            </a:endParaRPr>
          </a:p>
          <a:p>
            <a:endParaRPr lang="en-US" dirty="0">
              <a:solidFill>
                <a:srgbClr val="FF0000"/>
              </a:solidFill>
            </a:endParaRPr>
          </a:p>
        </p:txBody>
      </p:sp>
      <p:grpSp>
        <p:nvGrpSpPr>
          <p:cNvPr id="8" name="Group 7">
            <a:extLst>
              <a:ext uri="{FF2B5EF4-FFF2-40B4-BE49-F238E27FC236}">
                <a16:creationId xmlns:a16="http://schemas.microsoft.com/office/drawing/2014/main" id="{EE78AC77-4E44-B84E-BEA3-67723594ADED}"/>
              </a:ext>
            </a:extLst>
          </p:cNvPr>
          <p:cNvGrpSpPr/>
          <p:nvPr/>
        </p:nvGrpSpPr>
        <p:grpSpPr>
          <a:xfrm>
            <a:off x="288099" y="3302079"/>
            <a:ext cx="6350693" cy="3398459"/>
            <a:chOff x="3131245" y="3823312"/>
            <a:chExt cx="5206454" cy="2786142"/>
          </a:xfrm>
        </p:grpSpPr>
        <p:pic>
          <p:nvPicPr>
            <p:cNvPr id="9" name="Picture 4">
              <a:extLst>
                <a:ext uri="{FF2B5EF4-FFF2-40B4-BE49-F238E27FC236}">
                  <a16:creationId xmlns:a16="http://schemas.microsoft.com/office/drawing/2014/main" id="{1BF2E9D6-4F69-CD40-951A-CA023EBDE22E}"/>
                </a:ext>
              </a:extLst>
            </p:cNvPr>
            <p:cNvPicPr>
              <a:picLocks noChangeAspect="1" noChangeArrowheads="1"/>
            </p:cNvPicPr>
            <p:nvPr/>
          </p:nvPicPr>
          <p:blipFill>
            <a:blip r:embed="rId2"/>
            <a:srcRect l="20" r="20"/>
            <a:stretch/>
          </p:blipFill>
          <p:spPr bwMode="auto">
            <a:xfrm>
              <a:off x="3950933" y="3823312"/>
              <a:ext cx="4386766" cy="261023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0FF4CA9-C6B2-7342-8DAA-401674D03278}"/>
                </a:ext>
              </a:extLst>
            </p:cNvPr>
            <p:cNvSpPr txBox="1"/>
            <p:nvPr/>
          </p:nvSpPr>
          <p:spPr>
            <a:xfrm>
              <a:off x="5000228" y="6331899"/>
              <a:ext cx="2505671" cy="277555"/>
            </a:xfrm>
            <a:prstGeom prst="rect">
              <a:avLst/>
            </a:prstGeom>
            <a:solidFill>
              <a:schemeClr val="bg1"/>
            </a:solidFill>
          </p:spPr>
          <p:txBody>
            <a:bodyPr wrap="square" rtlCol="0">
              <a:spAutoFit/>
            </a:bodyPr>
            <a:lstStyle/>
            <a:p>
              <a:pPr algn="ctr"/>
              <a:r>
                <a:rPr lang="en-US" sz="1600" b="1" dirty="0">
                  <a:latin typeface="Arial"/>
                  <a:cs typeface="Arial"/>
                </a:rPr>
                <a:t>Environment variable 1</a:t>
              </a:r>
            </a:p>
          </p:txBody>
        </p:sp>
        <p:sp>
          <p:nvSpPr>
            <p:cNvPr id="11" name="TextBox 10">
              <a:extLst>
                <a:ext uri="{FF2B5EF4-FFF2-40B4-BE49-F238E27FC236}">
                  <a16:creationId xmlns:a16="http://schemas.microsoft.com/office/drawing/2014/main" id="{A73E3AA6-B23B-534A-B98D-EC45528A0BB3}"/>
                </a:ext>
              </a:extLst>
            </p:cNvPr>
            <p:cNvSpPr txBox="1"/>
            <p:nvPr/>
          </p:nvSpPr>
          <p:spPr>
            <a:xfrm>
              <a:off x="3131245" y="4679715"/>
              <a:ext cx="1076349" cy="681272"/>
            </a:xfrm>
            <a:prstGeom prst="rect">
              <a:avLst/>
            </a:prstGeom>
            <a:noFill/>
          </p:spPr>
          <p:txBody>
            <a:bodyPr wrap="square" rtlCol="0">
              <a:spAutoFit/>
            </a:bodyPr>
            <a:lstStyle/>
            <a:p>
              <a:pPr algn="ctr"/>
              <a:r>
                <a:rPr lang="en-US" sz="1600" b="1" dirty="0">
                  <a:latin typeface="Arial"/>
                  <a:cs typeface="Arial"/>
                </a:rPr>
                <a:t>Probability of species occurrence</a:t>
              </a:r>
            </a:p>
          </p:txBody>
        </p:sp>
      </p:grpSp>
      <p:pic>
        <p:nvPicPr>
          <p:cNvPr id="16" name="Picture 15">
            <a:extLst>
              <a:ext uri="{FF2B5EF4-FFF2-40B4-BE49-F238E27FC236}">
                <a16:creationId xmlns:a16="http://schemas.microsoft.com/office/drawing/2014/main" id="{49F88436-23E8-A444-977F-1AD7F4D0862B}"/>
              </a:ext>
            </a:extLst>
          </p:cNvPr>
          <p:cNvPicPr>
            <a:picLocks noChangeAspect="1"/>
          </p:cNvPicPr>
          <p:nvPr/>
        </p:nvPicPr>
        <p:blipFill>
          <a:blip r:embed="rId3"/>
          <a:srcRect/>
          <a:stretch/>
        </p:blipFill>
        <p:spPr>
          <a:xfrm>
            <a:off x="7264412" y="3364263"/>
            <a:ext cx="3639656" cy="2795860"/>
          </a:xfrm>
          <a:prstGeom prst="rect">
            <a:avLst/>
          </a:prstGeom>
          <a:ln>
            <a:solidFill>
              <a:schemeClr val="tx1"/>
            </a:solidFill>
          </a:ln>
        </p:spPr>
      </p:pic>
    </p:spTree>
    <p:extLst>
      <p:ext uri="{BB962C8B-B14F-4D97-AF65-F5344CB8AC3E}">
        <p14:creationId xmlns:p14="http://schemas.microsoft.com/office/powerpoint/2010/main" val="1498690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F797-0872-D549-AE1F-4BA6F7049349}"/>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t>What:</a:t>
            </a:r>
          </a:p>
          <a:p>
            <a:pPr marL="342900" indent="-342900">
              <a:buFont typeface="Arial" panose="020B0604020202020204" pitchFamily="34" charset="0"/>
              <a:buChar char="•"/>
            </a:pPr>
            <a:r>
              <a:rPr lang="en-US" dirty="0"/>
              <a:t>Models that describe the distribution of species across space or environmental gradients</a:t>
            </a:r>
          </a:p>
          <a:p>
            <a:r>
              <a:rPr lang="en-US" dirty="0">
                <a:solidFill>
                  <a:srgbClr val="004CFF"/>
                </a:solidFill>
                <a:latin typeface="Arial" panose="020B0604020202020204" pitchFamily="34" charset="0"/>
                <a:cs typeface="Arial" panose="020B0604020202020204" pitchFamily="34" charset="0"/>
              </a:rPr>
              <a:t>	Environmental and geographic space</a:t>
            </a:r>
          </a:p>
        </p:txBody>
      </p:sp>
      <p:grpSp>
        <p:nvGrpSpPr>
          <p:cNvPr id="12" name="Group 11">
            <a:extLst>
              <a:ext uri="{FF2B5EF4-FFF2-40B4-BE49-F238E27FC236}">
                <a16:creationId xmlns:a16="http://schemas.microsoft.com/office/drawing/2014/main" id="{69990F3F-7754-E14F-B558-2DF1562D6441}"/>
              </a:ext>
            </a:extLst>
          </p:cNvPr>
          <p:cNvGrpSpPr/>
          <p:nvPr/>
        </p:nvGrpSpPr>
        <p:grpSpPr>
          <a:xfrm>
            <a:off x="2782420" y="2866113"/>
            <a:ext cx="6627159" cy="3837016"/>
            <a:chOff x="4961094" y="2664912"/>
            <a:chExt cx="7128571" cy="4127325"/>
          </a:xfrm>
        </p:grpSpPr>
        <p:pic>
          <p:nvPicPr>
            <p:cNvPr id="13" name="Picture 12">
              <a:extLst>
                <a:ext uri="{FF2B5EF4-FFF2-40B4-BE49-F238E27FC236}">
                  <a16:creationId xmlns:a16="http://schemas.microsoft.com/office/drawing/2014/main" id="{CB26DB66-9EDE-E547-8435-59A3B1207062}"/>
                </a:ext>
              </a:extLst>
            </p:cNvPr>
            <p:cNvPicPr>
              <a:picLocks noChangeAspect="1"/>
            </p:cNvPicPr>
            <p:nvPr/>
          </p:nvPicPr>
          <p:blipFill>
            <a:blip r:embed="rId2"/>
            <a:srcRect/>
            <a:stretch/>
          </p:blipFill>
          <p:spPr>
            <a:xfrm>
              <a:off x="4961094" y="2668044"/>
              <a:ext cx="7128571" cy="4124193"/>
            </a:xfrm>
            <a:prstGeom prst="rect">
              <a:avLst/>
            </a:prstGeom>
          </p:spPr>
        </p:pic>
        <p:sp>
          <p:nvSpPr>
            <p:cNvPr id="14" name="TextBox 13">
              <a:extLst>
                <a:ext uri="{FF2B5EF4-FFF2-40B4-BE49-F238E27FC236}">
                  <a16:creationId xmlns:a16="http://schemas.microsoft.com/office/drawing/2014/main" id="{AFDE6967-9E72-4848-AABC-CDA177A64132}"/>
                </a:ext>
              </a:extLst>
            </p:cNvPr>
            <p:cNvSpPr txBox="1"/>
            <p:nvPr/>
          </p:nvSpPr>
          <p:spPr>
            <a:xfrm>
              <a:off x="5761973" y="2664912"/>
              <a:ext cx="1616148" cy="553998"/>
            </a:xfrm>
            <a:prstGeom prst="rect">
              <a:avLst/>
            </a:prstGeom>
            <a:solidFill>
              <a:schemeClr val="bg1"/>
            </a:solidFill>
          </p:spPr>
          <p:txBody>
            <a:bodyPr wrap="none" rtlCol="0">
              <a:spAutoFit/>
            </a:bodyPr>
            <a:lstStyle/>
            <a:p>
              <a:r>
                <a:rPr lang="en-US" sz="3000" b="1" dirty="0">
                  <a:latin typeface="Arial"/>
                  <a:cs typeface="Arial"/>
                </a:rPr>
                <a:t>G </a:t>
              </a:r>
              <a:r>
                <a:rPr lang="en-US" sz="3000" dirty="0">
                  <a:latin typeface="Arial"/>
                  <a:cs typeface="Arial"/>
                </a:rPr>
                <a:t>space</a:t>
              </a:r>
            </a:p>
          </p:txBody>
        </p:sp>
        <p:sp>
          <p:nvSpPr>
            <p:cNvPr id="15" name="TextBox 14">
              <a:extLst>
                <a:ext uri="{FF2B5EF4-FFF2-40B4-BE49-F238E27FC236}">
                  <a16:creationId xmlns:a16="http://schemas.microsoft.com/office/drawing/2014/main" id="{D9423137-2710-014C-8720-5C465ECB500F}"/>
                </a:ext>
              </a:extLst>
            </p:cNvPr>
            <p:cNvSpPr txBox="1"/>
            <p:nvPr/>
          </p:nvSpPr>
          <p:spPr>
            <a:xfrm>
              <a:off x="9412874" y="2664912"/>
              <a:ext cx="1616148" cy="553998"/>
            </a:xfrm>
            <a:prstGeom prst="rect">
              <a:avLst/>
            </a:prstGeom>
            <a:solidFill>
              <a:schemeClr val="bg1"/>
            </a:solidFill>
          </p:spPr>
          <p:txBody>
            <a:bodyPr wrap="none" rtlCol="0">
              <a:spAutoFit/>
            </a:bodyPr>
            <a:lstStyle/>
            <a:p>
              <a:r>
                <a:rPr lang="en-US" sz="3000" b="1" dirty="0">
                  <a:latin typeface="Arial"/>
                  <a:cs typeface="Arial"/>
                </a:rPr>
                <a:t>E </a:t>
              </a:r>
              <a:r>
                <a:rPr lang="en-US" sz="3000" dirty="0">
                  <a:latin typeface="Arial"/>
                  <a:cs typeface="Arial"/>
                </a:rPr>
                <a:t>space</a:t>
              </a:r>
            </a:p>
          </p:txBody>
        </p:sp>
      </p:grpSp>
    </p:spTree>
    <p:extLst>
      <p:ext uri="{BB962C8B-B14F-4D97-AF65-F5344CB8AC3E}">
        <p14:creationId xmlns:p14="http://schemas.microsoft.com/office/powerpoint/2010/main" val="1124531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03130F-92F7-3340-A1A8-7E1D3000848A}"/>
              </a:ext>
            </a:extLst>
          </p:cNvPr>
          <p:cNvGrpSpPr/>
          <p:nvPr/>
        </p:nvGrpSpPr>
        <p:grpSpPr>
          <a:xfrm>
            <a:off x="3256768" y="2332037"/>
            <a:ext cx="6385069" cy="4525963"/>
            <a:chOff x="5912286" y="2539639"/>
            <a:chExt cx="5924810" cy="4199715"/>
          </a:xfrm>
        </p:grpSpPr>
        <p:grpSp>
          <p:nvGrpSpPr>
            <p:cNvPr id="9" name="Group 8">
              <a:extLst>
                <a:ext uri="{FF2B5EF4-FFF2-40B4-BE49-F238E27FC236}">
                  <a16:creationId xmlns:a16="http://schemas.microsoft.com/office/drawing/2014/main" id="{EE4C558F-E3C5-2245-AEE9-829A16F43173}"/>
                </a:ext>
              </a:extLst>
            </p:cNvPr>
            <p:cNvGrpSpPr/>
            <p:nvPr/>
          </p:nvGrpSpPr>
          <p:grpSpPr>
            <a:xfrm>
              <a:off x="6096000" y="2539639"/>
              <a:ext cx="5574928" cy="3861161"/>
              <a:chOff x="6096000" y="2539639"/>
              <a:chExt cx="5574928" cy="3861161"/>
            </a:xfrm>
          </p:grpSpPr>
          <p:pic>
            <p:nvPicPr>
              <p:cNvPr id="18" name="Picture 17">
                <a:extLst>
                  <a:ext uri="{FF2B5EF4-FFF2-40B4-BE49-F238E27FC236}">
                    <a16:creationId xmlns:a16="http://schemas.microsoft.com/office/drawing/2014/main" id="{7EACF347-A4C6-784F-9517-AA897A0F7598}"/>
                  </a:ext>
                </a:extLst>
              </p:cNvPr>
              <p:cNvPicPr>
                <a:picLocks noChangeAspect="1"/>
              </p:cNvPicPr>
              <p:nvPr/>
            </p:nvPicPr>
            <p:blipFill rotWithShape="1">
              <a:blip r:embed="rId2"/>
              <a:srcRect t="136" b="136"/>
              <a:stretch/>
            </p:blipFill>
            <p:spPr>
              <a:xfrm>
                <a:off x="6292921" y="2539639"/>
                <a:ext cx="5378007" cy="3861161"/>
              </a:xfrm>
              <a:prstGeom prst="rect">
                <a:avLst/>
              </a:prstGeom>
            </p:spPr>
          </p:pic>
          <p:sp>
            <p:nvSpPr>
              <p:cNvPr id="19" name="Rectangle 18">
                <a:extLst>
                  <a:ext uri="{FF2B5EF4-FFF2-40B4-BE49-F238E27FC236}">
                    <a16:creationId xmlns:a16="http://schemas.microsoft.com/office/drawing/2014/main" id="{991F4E57-65B8-004D-A26B-42A546D3E083}"/>
                  </a:ext>
                </a:extLst>
              </p:cNvPr>
              <p:cNvSpPr/>
              <p:nvPr/>
            </p:nvSpPr>
            <p:spPr>
              <a:xfrm>
                <a:off x="6096000" y="3492390"/>
                <a:ext cx="866775" cy="434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B3349EE-D055-8A44-B1BC-C0B5A5936F19}"/>
                  </a:ext>
                </a:extLst>
              </p:cNvPr>
              <p:cNvSpPr/>
              <p:nvPr/>
            </p:nvSpPr>
            <p:spPr>
              <a:xfrm>
                <a:off x="6414247" y="3938707"/>
                <a:ext cx="312644" cy="1323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049069EF-6275-D945-A8A2-AAB2266F5F31}"/>
                </a:ext>
              </a:extLst>
            </p:cNvPr>
            <p:cNvSpPr txBox="1"/>
            <p:nvPr/>
          </p:nvSpPr>
          <p:spPr>
            <a:xfrm>
              <a:off x="10220948" y="5122466"/>
              <a:ext cx="1616148" cy="553998"/>
            </a:xfrm>
            <a:prstGeom prst="rect">
              <a:avLst/>
            </a:prstGeom>
            <a:solidFill>
              <a:schemeClr val="bg1"/>
            </a:solidFill>
          </p:spPr>
          <p:txBody>
            <a:bodyPr wrap="none" rtlCol="0">
              <a:spAutoFit/>
            </a:bodyPr>
            <a:lstStyle/>
            <a:p>
              <a:r>
                <a:rPr lang="en-US" sz="3000" b="1" dirty="0">
                  <a:latin typeface="Arial"/>
                  <a:cs typeface="Arial"/>
                </a:rPr>
                <a:t>G </a:t>
              </a:r>
              <a:r>
                <a:rPr lang="en-US" sz="3000" dirty="0">
                  <a:latin typeface="Arial"/>
                  <a:cs typeface="Arial"/>
                </a:rPr>
                <a:t>space</a:t>
              </a:r>
            </a:p>
          </p:txBody>
        </p:sp>
        <p:sp>
          <p:nvSpPr>
            <p:cNvPr id="11" name="TextBox 10">
              <a:extLst>
                <a:ext uri="{FF2B5EF4-FFF2-40B4-BE49-F238E27FC236}">
                  <a16:creationId xmlns:a16="http://schemas.microsoft.com/office/drawing/2014/main" id="{983B4CB5-E761-CC4F-980B-C033DCE49ADF}"/>
                </a:ext>
              </a:extLst>
            </p:cNvPr>
            <p:cNvSpPr txBox="1"/>
            <p:nvPr/>
          </p:nvSpPr>
          <p:spPr>
            <a:xfrm>
              <a:off x="6783511" y="3293428"/>
              <a:ext cx="1616148" cy="553998"/>
            </a:xfrm>
            <a:prstGeom prst="rect">
              <a:avLst/>
            </a:prstGeom>
            <a:solidFill>
              <a:schemeClr val="bg1"/>
            </a:solidFill>
          </p:spPr>
          <p:txBody>
            <a:bodyPr wrap="none" rtlCol="0">
              <a:spAutoFit/>
            </a:bodyPr>
            <a:lstStyle/>
            <a:p>
              <a:r>
                <a:rPr lang="en-US" sz="3000" b="1" dirty="0">
                  <a:latin typeface="Arial"/>
                  <a:cs typeface="Arial"/>
                </a:rPr>
                <a:t>E </a:t>
              </a:r>
              <a:r>
                <a:rPr lang="en-US" sz="3000" dirty="0">
                  <a:latin typeface="Arial"/>
                  <a:cs typeface="Arial"/>
                </a:rPr>
                <a:t>space</a:t>
              </a:r>
            </a:p>
          </p:txBody>
        </p:sp>
        <p:sp>
          <p:nvSpPr>
            <p:cNvPr id="16" name="TextBox 15">
              <a:extLst>
                <a:ext uri="{FF2B5EF4-FFF2-40B4-BE49-F238E27FC236}">
                  <a16:creationId xmlns:a16="http://schemas.microsoft.com/office/drawing/2014/main" id="{8F8DDA8F-151F-414A-88DF-58FC60C3BF28}"/>
                </a:ext>
              </a:extLst>
            </p:cNvPr>
            <p:cNvSpPr txBox="1"/>
            <p:nvPr/>
          </p:nvSpPr>
          <p:spPr>
            <a:xfrm rot="16200000">
              <a:off x="5535996" y="5020656"/>
              <a:ext cx="1091133" cy="338554"/>
            </a:xfrm>
            <a:prstGeom prst="rect">
              <a:avLst/>
            </a:prstGeom>
            <a:solidFill>
              <a:schemeClr val="bg1"/>
            </a:solidFill>
          </p:spPr>
          <p:txBody>
            <a:bodyPr wrap="none" rtlCol="0">
              <a:spAutoFit/>
            </a:bodyPr>
            <a:lstStyle/>
            <a:p>
              <a:r>
                <a:rPr lang="en-US" sz="1600" dirty="0">
                  <a:latin typeface="Arial"/>
                  <a:cs typeface="Arial"/>
                </a:rPr>
                <a:t>Variable 2</a:t>
              </a:r>
            </a:p>
          </p:txBody>
        </p:sp>
        <p:sp>
          <p:nvSpPr>
            <p:cNvPr id="17" name="TextBox 16">
              <a:extLst>
                <a:ext uri="{FF2B5EF4-FFF2-40B4-BE49-F238E27FC236}">
                  <a16:creationId xmlns:a16="http://schemas.microsoft.com/office/drawing/2014/main" id="{5C923D58-A597-3741-A6DA-F4EE4BF5BD51}"/>
                </a:ext>
              </a:extLst>
            </p:cNvPr>
            <p:cNvSpPr txBox="1"/>
            <p:nvPr/>
          </p:nvSpPr>
          <p:spPr>
            <a:xfrm>
              <a:off x="7046018" y="6400800"/>
              <a:ext cx="1091133" cy="338554"/>
            </a:xfrm>
            <a:prstGeom prst="rect">
              <a:avLst/>
            </a:prstGeom>
            <a:solidFill>
              <a:schemeClr val="bg1"/>
            </a:solidFill>
          </p:spPr>
          <p:txBody>
            <a:bodyPr wrap="none" rtlCol="0">
              <a:spAutoFit/>
            </a:bodyPr>
            <a:lstStyle/>
            <a:p>
              <a:r>
                <a:rPr lang="en-US" sz="1600" dirty="0">
                  <a:latin typeface="Arial"/>
                  <a:cs typeface="Arial"/>
                </a:rPr>
                <a:t>Variable 1</a:t>
              </a:r>
            </a:p>
          </p:txBody>
        </p:sp>
      </p:grpSp>
      <p:sp>
        <p:nvSpPr>
          <p:cNvPr id="2" name="Title 1">
            <a:extLst>
              <a:ext uri="{FF2B5EF4-FFF2-40B4-BE49-F238E27FC236}">
                <a16:creationId xmlns:a16="http://schemas.microsoft.com/office/drawing/2014/main" id="{A3D7F797-0872-D549-AE1F-4BA6F7049349}"/>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t>What:</a:t>
            </a:r>
          </a:p>
          <a:p>
            <a:pPr marL="342900" indent="-342900">
              <a:buFont typeface="Arial" panose="020B0604020202020204" pitchFamily="34" charset="0"/>
              <a:buChar char="•"/>
            </a:pPr>
            <a:r>
              <a:rPr lang="en-US" dirty="0"/>
              <a:t>Models that describe the distribution of species across space or environmental gradients</a:t>
            </a:r>
          </a:p>
          <a:p>
            <a:r>
              <a:rPr lang="en-US" dirty="0">
                <a:solidFill>
                  <a:srgbClr val="004CFF"/>
                </a:solidFill>
                <a:latin typeface="Arial" panose="020B0604020202020204" pitchFamily="34" charset="0"/>
                <a:cs typeface="Arial" panose="020B0604020202020204" pitchFamily="34" charset="0"/>
              </a:rPr>
              <a:t>	Environmental and geographic space</a:t>
            </a:r>
          </a:p>
        </p:txBody>
      </p:sp>
    </p:spTree>
    <p:extLst>
      <p:ext uri="{BB962C8B-B14F-4D97-AF65-F5344CB8AC3E}">
        <p14:creationId xmlns:p14="http://schemas.microsoft.com/office/powerpoint/2010/main" val="151033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7528F94-B803-404C-A98B-C97B7D95EBEF}"/>
              </a:ext>
            </a:extLst>
          </p:cNvPr>
          <p:cNvGrpSpPr/>
          <p:nvPr/>
        </p:nvGrpSpPr>
        <p:grpSpPr>
          <a:xfrm>
            <a:off x="233109" y="814192"/>
            <a:ext cx="11725782" cy="5420888"/>
            <a:chOff x="1314692" y="2685585"/>
            <a:chExt cx="8848751" cy="4090822"/>
          </a:xfrm>
        </p:grpSpPr>
        <p:pic>
          <p:nvPicPr>
            <p:cNvPr id="13" name="Picture 12">
              <a:extLst>
                <a:ext uri="{FF2B5EF4-FFF2-40B4-BE49-F238E27FC236}">
                  <a16:creationId xmlns:a16="http://schemas.microsoft.com/office/drawing/2014/main" id="{76AE6FAF-5CFE-B444-9C11-508DCC0B4E76}"/>
                </a:ext>
              </a:extLst>
            </p:cNvPr>
            <p:cNvPicPr>
              <a:picLocks noChangeAspect="1"/>
            </p:cNvPicPr>
            <p:nvPr/>
          </p:nvPicPr>
          <p:blipFill>
            <a:blip r:embed="rId2"/>
            <a:srcRect/>
            <a:stretch/>
          </p:blipFill>
          <p:spPr>
            <a:xfrm>
              <a:off x="1359993" y="3014184"/>
              <a:ext cx="4285804" cy="3759644"/>
            </a:xfrm>
            <a:prstGeom prst="rect">
              <a:avLst/>
            </a:prstGeom>
          </p:spPr>
        </p:pic>
        <p:pic>
          <p:nvPicPr>
            <p:cNvPr id="14" name="Picture 13">
              <a:extLst>
                <a:ext uri="{FF2B5EF4-FFF2-40B4-BE49-F238E27FC236}">
                  <a16:creationId xmlns:a16="http://schemas.microsoft.com/office/drawing/2014/main" id="{337838F3-ADFD-4543-BE43-F613FC03DA6C}"/>
                </a:ext>
              </a:extLst>
            </p:cNvPr>
            <p:cNvPicPr>
              <a:picLocks noChangeAspect="1"/>
            </p:cNvPicPr>
            <p:nvPr/>
          </p:nvPicPr>
          <p:blipFill>
            <a:blip r:embed="rId3"/>
            <a:srcRect/>
            <a:stretch/>
          </p:blipFill>
          <p:spPr>
            <a:xfrm>
              <a:off x="5862181" y="3011606"/>
              <a:ext cx="4301262" cy="3764801"/>
            </a:xfrm>
            <a:prstGeom prst="rect">
              <a:avLst/>
            </a:prstGeom>
          </p:spPr>
        </p:pic>
        <p:sp>
          <p:nvSpPr>
            <p:cNvPr id="15" name="TextBox 14">
              <a:extLst>
                <a:ext uri="{FF2B5EF4-FFF2-40B4-BE49-F238E27FC236}">
                  <a16:creationId xmlns:a16="http://schemas.microsoft.com/office/drawing/2014/main" id="{C68B251B-AA10-5546-8F17-289DE6939290}"/>
                </a:ext>
              </a:extLst>
            </p:cNvPr>
            <p:cNvSpPr txBox="1"/>
            <p:nvPr/>
          </p:nvSpPr>
          <p:spPr>
            <a:xfrm>
              <a:off x="1314692" y="2685585"/>
              <a:ext cx="4285804" cy="369332"/>
            </a:xfrm>
            <a:prstGeom prst="rect">
              <a:avLst/>
            </a:prstGeom>
            <a:noFill/>
          </p:spPr>
          <p:txBody>
            <a:bodyPr wrap="square" rtlCol="0">
              <a:spAutoFit/>
            </a:bodyPr>
            <a:lstStyle/>
            <a:p>
              <a:pPr algn="ctr"/>
              <a:r>
                <a:rPr lang="en-US" b="1" i="1" dirty="0">
                  <a:latin typeface="Arial" panose="020B0604020202020204" pitchFamily="34" charset="0"/>
                  <a:cs typeface="Arial" panose="020B0604020202020204" pitchFamily="34" charset="0"/>
                </a:rPr>
                <a:t>Juniperus communis</a:t>
              </a:r>
            </a:p>
          </p:txBody>
        </p:sp>
        <p:sp>
          <p:nvSpPr>
            <p:cNvPr id="16" name="TextBox 15">
              <a:extLst>
                <a:ext uri="{FF2B5EF4-FFF2-40B4-BE49-F238E27FC236}">
                  <a16:creationId xmlns:a16="http://schemas.microsoft.com/office/drawing/2014/main" id="{97EAD145-1587-D846-AFB6-4EE6CCC6A182}"/>
                </a:ext>
              </a:extLst>
            </p:cNvPr>
            <p:cNvSpPr txBox="1"/>
            <p:nvPr/>
          </p:nvSpPr>
          <p:spPr>
            <a:xfrm>
              <a:off x="5921217" y="2685585"/>
              <a:ext cx="4242226" cy="369332"/>
            </a:xfrm>
            <a:prstGeom prst="rect">
              <a:avLst/>
            </a:prstGeom>
            <a:noFill/>
          </p:spPr>
          <p:txBody>
            <a:bodyPr wrap="square" rtlCol="0">
              <a:spAutoFit/>
            </a:bodyPr>
            <a:lstStyle/>
            <a:p>
              <a:pPr algn="ctr"/>
              <a:r>
                <a:rPr lang="en-US" b="1" i="1" dirty="0">
                  <a:latin typeface="Arial" panose="020B0604020202020204" pitchFamily="34" charset="0"/>
                  <a:cs typeface="Arial" panose="020B0604020202020204" pitchFamily="34" charset="0"/>
                </a:rPr>
                <a:t>Larix decidua</a:t>
              </a:r>
            </a:p>
          </p:txBody>
        </p:sp>
      </p:grpSp>
      <p:cxnSp>
        <p:nvCxnSpPr>
          <p:cNvPr id="19" name="Straight Arrow Connector 18">
            <a:extLst>
              <a:ext uri="{FF2B5EF4-FFF2-40B4-BE49-F238E27FC236}">
                <a16:creationId xmlns:a16="http://schemas.microsoft.com/office/drawing/2014/main" id="{2025738A-EDE7-AA4B-8017-925BF72A7BA5}"/>
              </a:ext>
            </a:extLst>
          </p:cNvPr>
          <p:cNvCxnSpPr>
            <a:cxnSpLocks/>
          </p:cNvCxnSpPr>
          <p:nvPr/>
        </p:nvCxnSpPr>
        <p:spPr>
          <a:xfrm>
            <a:off x="1457982" y="814192"/>
            <a:ext cx="1498160" cy="1503123"/>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0A494986-7CD1-B54B-A93E-5E4CF3FD0C83}"/>
              </a:ext>
            </a:extLst>
          </p:cNvPr>
          <p:cNvSpPr txBox="1"/>
          <p:nvPr/>
        </p:nvSpPr>
        <p:spPr>
          <a:xfrm>
            <a:off x="233109" y="514290"/>
            <a:ext cx="1636987" cy="400110"/>
          </a:xfrm>
          <a:prstGeom prst="rect">
            <a:avLst/>
          </a:prstGeom>
          <a:solidFill>
            <a:schemeClr val="accent1"/>
          </a:solidFill>
          <a:ln>
            <a:solidFill>
              <a:schemeClr val="tx1"/>
            </a:solidFill>
          </a:ln>
        </p:spPr>
        <p:txBody>
          <a:bodyPr wrap="none" rtlCol="0">
            <a:spAutoFit/>
          </a:bodyPr>
          <a:lstStyle/>
          <a:p>
            <a:r>
              <a:rPr lang="en-US" sz="2000" dirty="0">
                <a:solidFill>
                  <a:schemeClr val="bg1"/>
                </a:solidFill>
                <a:latin typeface="Arial"/>
                <a:cs typeface="Arial"/>
              </a:rPr>
              <a:t>Occurrences</a:t>
            </a:r>
          </a:p>
        </p:txBody>
      </p:sp>
      <p:cxnSp>
        <p:nvCxnSpPr>
          <p:cNvPr id="21" name="Straight Arrow Connector 20">
            <a:extLst>
              <a:ext uri="{FF2B5EF4-FFF2-40B4-BE49-F238E27FC236}">
                <a16:creationId xmlns:a16="http://schemas.microsoft.com/office/drawing/2014/main" id="{79006CD1-1A57-1444-9641-6C0BB0323170}"/>
              </a:ext>
            </a:extLst>
          </p:cNvPr>
          <p:cNvCxnSpPr>
            <a:cxnSpLocks/>
          </p:cNvCxnSpPr>
          <p:nvPr/>
        </p:nvCxnSpPr>
        <p:spPr>
          <a:xfrm flipH="1">
            <a:off x="4151000" y="895522"/>
            <a:ext cx="596364" cy="1529738"/>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6F75812-DAFD-CC4C-9C00-9010FD5F0C19}"/>
              </a:ext>
            </a:extLst>
          </p:cNvPr>
          <p:cNvCxnSpPr>
            <a:cxnSpLocks/>
          </p:cNvCxnSpPr>
          <p:nvPr/>
        </p:nvCxnSpPr>
        <p:spPr>
          <a:xfrm flipH="1">
            <a:off x="8950557" y="495412"/>
            <a:ext cx="1403590" cy="3685579"/>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6284C792-0C3D-3440-A98F-7F86FAB3C9B5}"/>
              </a:ext>
            </a:extLst>
          </p:cNvPr>
          <p:cNvSpPr txBox="1"/>
          <p:nvPr/>
        </p:nvSpPr>
        <p:spPr>
          <a:xfrm>
            <a:off x="8763006" y="170458"/>
            <a:ext cx="3182281" cy="400110"/>
          </a:xfrm>
          <a:prstGeom prst="rect">
            <a:avLst/>
          </a:prstGeom>
          <a:solidFill>
            <a:srgbClr val="FFC000"/>
          </a:solidFill>
          <a:ln w="9525">
            <a:solidFill>
              <a:schemeClr val="tx1"/>
            </a:solidFill>
          </a:ln>
        </p:spPr>
        <p:txBody>
          <a:bodyPr wrap="none" rtlCol="0">
            <a:spAutoFit/>
          </a:bodyPr>
          <a:lstStyle/>
          <a:p>
            <a:r>
              <a:rPr lang="en-US" sz="2000" dirty="0">
                <a:latin typeface="Arial"/>
                <a:cs typeface="Arial"/>
              </a:rPr>
              <a:t>“Probability of occurrence”</a:t>
            </a:r>
          </a:p>
        </p:txBody>
      </p:sp>
      <p:sp>
        <p:nvSpPr>
          <p:cNvPr id="2" name="Rectangle 1">
            <a:extLst>
              <a:ext uri="{FF2B5EF4-FFF2-40B4-BE49-F238E27FC236}">
                <a16:creationId xmlns:a16="http://schemas.microsoft.com/office/drawing/2014/main" id="{EC41392E-05D2-FD4E-8509-C4FBA38CAEA5}"/>
              </a:ext>
            </a:extLst>
          </p:cNvPr>
          <p:cNvSpPr/>
          <p:nvPr/>
        </p:nvSpPr>
        <p:spPr>
          <a:xfrm>
            <a:off x="6202095" y="0"/>
            <a:ext cx="6096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47EDFF-A9BB-3D44-9992-A8D9B59CA21B}"/>
              </a:ext>
            </a:extLst>
          </p:cNvPr>
          <p:cNvSpPr txBox="1"/>
          <p:nvPr/>
        </p:nvSpPr>
        <p:spPr>
          <a:xfrm>
            <a:off x="4448771" y="495412"/>
            <a:ext cx="2821606" cy="400110"/>
          </a:xfrm>
          <a:prstGeom prst="rect">
            <a:avLst/>
          </a:prstGeom>
          <a:solidFill>
            <a:srgbClr val="B0D67A"/>
          </a:solidFill>
          <a:ln w="9525">
            <a:solidFill>
              <a:schemeClr val="tx1"/>
            </a:solidFill>
          </a:ln>
        </p:spPr>
        <p:txBody>
          <a:bodyPr wrap="none" rtlCol="0">
            <a:spAutoFit/>
          </a:bodyPr>
          <a:lstStyle/>
          <a:p>
            <a:r>
              <a:rPr lang="en-US" sz="2000" dirty="0">
                <a:latin typeface="Arial"/>
                <a:cs typeface="Arial"/>
              </a:rPr>
              <a:t>Geographic distribution</a:t>
            </a:r>
          </a:p>
        </p:txBody>
      </p:sp>
    </p:spTree>
    <p:extLst>
      <p:ext uri="{BB962C8B-B14F-4D97-AF65-F5344CB8AC3E}">
        <p14:creationId xmlns:p14="http://schemas.microsoft.com/office/powerpoint/2010/main" val="187729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18" y="130496"/>
            <a:ext cx="4447597" cy="832267"/>
          </a:xfrm>
        </p:spPr>
        <p:txBody>
          <a:bodyPr>
            <a:normAutofit/>
          </a:bodyPr>
          <a:lstStyle/>
          <a:p>
            <a:pPr algn="ctr"/>
            <a:r>
              <a:rPr lang="en-US" sz="3000" b="0" i="1" dirty="0">
                <a:latin typeface="Arial" panose="020B0604020202020204" pitchFamily="34" charset="0"/>
                <a:cs typeface="Arial" panose="020B0604020202020204" pitchFamily="34" charset="0"/>
              </a:rPr>
              <a:t>Juniperus communis</a:t>
            </a:r>
          </a:p>
        </p:txBody>
      </p:sp>
      <p:pic>
        <p:nvPicPr>
          <p:cNvPr id="3" name="Picture 2">
            <a:extLst>
              <a:ext uri="{FF2B5EF4-FFF2-40B4-BE49-F238E27FC236}">
                <a16:creationId xmlns:a16="http://schemas.microsoft.com/office/drawing/2014/main" id="{42CA7D3C-D34C-A44A-9937-7984E92059DA}"/>
              </a:ext>
            </a:extLst>
          </p:cNvPr>
          <p:cNvPicPr>
            <a:picLocks noChangeAspect="1"/>
          </p:cNvPicPr>
          <p:nvPr/>
        </p:nvPicPr>
        <p:blipFill rotWithShape="1">
          <a:blip r:embed="rId2"/>
          <a:srcRect l="66" r="66"/>
          <a:stretch/>
        </p:blipFill>
        <p:spPr>
          <a:xfrm>
            <a:off x="7932222" y="3154611"/>
            <a:ext cx="3808876" cy="3535132"/>
          </a:xfrm>
          <a:prstGeom prst="rect">
            <a:avLst/>
          </a:prstGeom>
        </p:spPr>
      </p:pic>
      <p:pic>
        <p:nvPicPr>
          <p:cNvPr id="5" name="Picture 4">
            <a:extLst>
              <a:ext uri="{FF2B5EF4-FFF2-40B4-BE49-F238E27FC236}">
                <a16:creationId xmlns:a16="http://schemas.microsoft.com/office/drawing/2014/main" id="{89E0E169-3BFD-B447-A692-50C38523FC7E}"/>
              </a:ext>
            </a:extLst>
          </p:cNvPr>
          <p:cNvPicPr>
            <a:picLocks noChangeAspect="1"/>
          </p:cNvPicPr>
          <p:nvPr/>
        </p:nvPicPr>
        <p:blipFill>
          <a:blip r:embed="rId3"/>
          <a:srcRect/>
          <a:stretch/>
        </p:blipFill>
        <p:spPr>
          <a:xfrm>
            <a:off x="8023339" y="230704"/>
            <a:ext cx="3628304" cy="2799695"/>
          </a:xfrm>
          <a:prstGeom prst="rect">
            <a:avLst/>
          </a:prstGeom>
          <a:ln>
            <a:solidFill>
              <a:schemeClr val="tx1"/>
            </a:solidFill>
          </a:ln>
        </p:spPr>
      </p:pic>
      <p:sp>
        <p:nvSpPr>
          <p:cNvPr id="10" name="TextBox 9">
            <a:extLst>
              <a:ext uri="{FF2B5EF4-FFF2-40B4-BE49-F238E27FC236}">
                <a16:creationId xmlns:a16="http://schemas.microsoft.com/office/drawing/2014/main" id="{FDEFE0CB-5CC3-EC47-8894-779AF07442BA}"/>
              </a:ext>
            </a:extLst>
          </p:cNvPr>
          <p:cNvSpPr txBox="1"/>
          <p:nvPr/>
        </p:nvSpPr>
        <p:spPr>
          <a:xfrm>
            <a:off x="4653265" y="1165072"/>
            <a:ext cx="2094143" cy="1200329"/>
          </a:xfrm>
          <a:prstGeom prst="rect">
            <a:avLst/>
          </a:prstGeom>
          <a:noFill/>
        </p:spPr>
        <p:txBody>
          <a:bodyPr wrap="square" rtlCol="0">
            <a:spAutoFit/>
          </a:bodyPr>
          <a:lstStyle/>
          <a:p>
            <a:pPr algn="ctr"/>
            <a:r>
              <a:rPr lang="en-US" sz="2400" dirty="0">
                <a:solidFill>
                  <a:srgbClr val="004CFF"/>
                </a:solidFill>
                <a:latin typeface="Arial"/>
                <a:cs typeface="Arial"/>
              </a:rPr>
              <a:t>Distribution in ‘</a:t>
            </a:r>
            <a:r>
              <a:rPr lang="en-US" sz="2400" b="1" dirty="0">
                <a:solidFill>
                  <a:srgbClr val="004CFF"/>
                </a:solidFill>
                <a:latin typeface="Arial"/>
                <a:cs typeface="Arial"/>
              </a:rPr>
              <a:t>geographic space’</a:t>
            </a:r>
          </a:p>
        </p:txBody>
      </p:sp>
      <p:sp>
        <p:nvSpPr>
          <p:cNvPr id="15" name="Right Arrow 14">
            <a:extLst>
              <a:ext uri="{FF2B5EF4-FFF2-40B4-BE49-F238E27FC236}">
                <a16:creationId xmlns:a16="http://schemas.microsoft.com/office/drawing/2014/main" id="{2B2C4BA2-7E6D-BE4F-B2AE-A38907DABED3}"/>
              </a:ext>
            </a:extLst>
          </p:cNvPr>
          <p:cNvSpPr/>
          <p:nvPr/>
        </p:nvSpPr>
        <p:spPr>
          <a:xfrm>
            <a:off x="6832502" y="1430587"/>
            <a:ext cx="978408" cy="484632"/>
          </a:xfrm>
          <a:prstGeom prst="rightArrow">
            <a:avLst/>
          </a:prstGeom>
          <a:solidFill>
            <a:srgbClr val="004C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C774B3-138E-C245-BE23-935F9D798EF2}"/>
              </a:ext>
            </a:extLst>
          </p:cNvPr>
          <p:cNvSpPr txBox="1"/>
          <p:nvPr/>
        </p:nvSpPr>
        <p:spPr>
          <a:xfrm>
            <a:off x="8583055" y="6478264"/>
            <a:ext cx="3012363" cy="323165"/>
          </a:xfrm>
          <a:prstGeom prst="rect">
            <a:avLst/>
          </a:prstGeom>
          <a:solidFill>
            <a:schemeClr val="bg1"/>
          </a:solidFill>
        </p:spPr>
        <p:txBody>
          <a:bodyPr wrap="none" rtlCol="0">
            <a:spAutoFit/>
          </a:bodyPr>
          <a:lstStyle/>
          <a:p>
            <a:r>
              <a:rPr lang="en-US" sz="1500" dirty="0">
                <a:latin typeface="Arial"/>
                <a:cs typeface="Arial"/>
              </a:rPr>
              <a:t>Annual average temperature (˚C)</a:t>
            </a:r>
          </a:p>
        </p:txBody>
      </p:sp>
      <p:sp>
        <p:nvSpPr>
          <p:cNvPr id="16" name="TextBox 15">
            <a:extLst>
              <a:ext uri="{FF2B5EF4-FFF2-40B4-BE49-F238E27FC236}">
                <a16:creationId xmlns:a16="http://schemas.microsoft.com/office/drawing/2014/main" id="{6874E457-4640-544B-880C-733FB58489B4}"/>
              </a:ext>
            </a:extLst>
          </p:cNvPr>
          <p:cNvSpPr txBox="1"/>
          <p:nvPr/>
        </p:nvSpPr>
        <p:spPr>
          <a:xfrm rot="16200000">
            <a:off x="6903415" y="4619505"/>
            <a:ext cx="2380780" cy="323165"/>
          </a:xfrm>
          <a:prstGeom prst="rect">
            <a:avLst/>
          </a:prstGeom>
          <a:solidFill>
            <a:schemeClr val="bg1"/>
          </a:solidFill>
        </p:spPr>
        <p:txBody>
          <a:bodyPr wrap="none" rtlCol="0">
            <a:spAutoFit/>
          </a:bodyPr>
          <a:lstStyle/>
          <a:p>
            <a:r>
              <a:rPr lang="en-US" sz="1500" dirty="0">
                <a:latin typeface="Arial"/>
                <a:cs typeface="Arial"/>
              </a:rPr>
              <a:t>Annual precipitation (mm)</a:t>
            </a:r>
          </a:p>
        </p:txBody>
      </p:sp>
      <p:sp>
        <p:nvSpPr>
          <p:cNvPr id="17" name="TextBox 16">
            <a:extLst>
              <a:ext uri="{FF2B5EF4-FFF2-40B4-BE49-F238E27FC236}">
                <a16:creationId xmlns:a16="http://schemas.microsoft.com/office/drawing/2014/main" id="{636E5158-7236-204C-9612-8E67F9CA7A42}"/>
              </a:ext>
            </a:extLst>
          </p:cNvPr>
          <p:cNvSpPr txBox="1"/>
          <p:nvPr/>
        </p:nvSpPr>
        <p:spPr>
          <a:xfrm>
            <a:off x="4413243" y="4314162"/>
            <a:ext cx="2334165" cy="1200329"/>
          </a:xfrm>
          <a:prstGeom prst="rect">
            <a:avLst/>
          </a:prstGeom>
          <a:noFill/>
        </p:spPr>
        <p:txBody>
          <a:bodyPr wrap="square" rtlCol="0">
            <a:spAutoFit/>
          </a:bodyPr>
          <a:lstStyle/>
          <a:p>
            <a:pPr algn="ctr"/>
            <a:r>
              <a:rPr lang="en-US" sz="2400" dirty="0">
                <a:solidFill>
                  <a:srgbClr val="004CFF"/>
                </a:solidFill>
                <a:latin typeface="Arial"/>
                <a:cs typeface="Arial"/>
              </a:rPr>
              <a:t>Distribution in ‘</a:t>
            </a:r>
            <a:r>
              <a:rPr lang="en-US" sz="2400" b="1" dirty="0">
                <a:solidFill>
                  <a:srgbClr val="004CFF"/>
                </a:solidFill>
                <a:latin typeface="Arial"/>
                <a:cs typeface="Arial"/>
              </a:rPr>
              <a:t>environmental space’</a:t>
            </a:r>
          </a:p>
        </p:txBody>
      </p:sp>
      <p:sp>
        <p:nvSpPr>
          <p:cNvPr id="18" name="Right Arrow 17">
            <a:extLst>
              <a:ext uri="{FF2B5EF4-FFF2-40B4-BE49-F238E27FC236}">
                <a16:creationId xmlns:a16="http://schemas.microsoft.com/office/drawing/2014/main" id="{3BC7C301-5971-9543-A203-A08EE9CF72B6}"/>
              </a:ext>
            </a:extLst>
          </p:cNvPr>
          <p:cNvSpPr/>
          <p:nvPr/>
        </p:nvSpPr>
        <p:spPr>
          <a:xfrm>
            <a:off x="6832502" y="4579677"/>
            <a:ext cx="978408" cy="484632"/>
          </a:xfrm>
          <a:prstGeom prst="rightArrow">
            <a:avLst/>
          </a:prstGeom>
          <a:solidFill>
            <a:srgbClr val="004C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994" name="Picture 2">
            <a:extLst>
              <a:ext uri="{FF2B5EF4-FFF2-40B4-BE49-F238E27FC236}">
                <a16:creationId xmlns:a16="http://schemas.microsoft.com/office/drawing/2014/main" id="{75856BE8-1E7F-0941-BF2B-BDAFB520CD96}"/>
              </a:ext>
            </a:extLst>
          </p:cNvPr>
          <p:cNvPicPr>
            <a:picLocks noChangeAspect="1" noChangeArrowheads="1"/>
          </p:cNvPicPr>
          <p:nvPr/>
        </p:nvPicPr>
        <p:blipFill>
          <a:blip r:embed="rId4"/>
          <a:srcRect/>
          <a:stretch/>
        </p:blipFill>
        <p:spPr bwMode="auto">
          <a:xfrm>
            <a:off x="387777" y="988879"/>
            <a:ext cx="3883371" cy="5704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309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smtClean="0">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8931</TotalTime>
  <Words>2001</Words>
  <Application>Microsoft Macintosh PowerPoint</Application>
  <PresentationFormat>Widescreen</PresentationFormat>
  <Paragraphs>340</Paragraphs>
  <Slides>34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Century Gothic</vt:lpstr>
      <vt:lpstr>Futura Medium</vt:lpstr>
      <vt:lpstr>Lucida Grande</vt:lpstr>
      <vt:lpstr>Office Theme</vt:lpstr>
      <vt:lpstr>PowerPoint Presentation</vt:lpstr>
      <vt:lpstr>The what, how, why of Species Distribution Models</vt:lpstr>
      <vt:lpstr>The what, how, why of SDMs</vt:lpstr>
      <vt:lpstr>The what, how, why of SDMs/ENMs</vt:lpstr>
      <vt:lpstr>The what, how, why of SDMs/ENMs</vt:lpstr>
      <vt:lpstr>The what, how, why of SDMs/ENMs</vt:lpstr>
      <vt:lpstr>The what, how, why of SDMs/ENMs</vt:lpstr>
      <vt:lpstr>PowerPoint Presentation</vt:lpstr>
      <vt:lpstr>Juniperus communis</vt:lpstr>
      <vt:lpstr>The what, how, why of SDMs/ENMs</vt:lpstr>
      <vt:lpstr>The what, how, why of SDMs/ENMs</vt:lpstr>
      <vt:lpstr>The what, how, why of SDMs/ENMs</vt:lpstr>
      <vt:lpstr>Correlative SDMs/ENMs</vt:lpstr>
      <vt:lpstr>Who is where? </vt:lpstr>
      <vt:lpstr>Who is where? </vt:lpstr>
      <vt:lpstr>Who is where? </vt:lpstr>
      <vt:lpstr>Environmental data</vt:lpstr>
      <vt:lpstr>PowerPoint Presentation</vt:lpstr>
      <vt:lpstr>Environmental data</vt:lpstr>
      <vt:lpstr>The what, how, why of SDMs/ENMs</vt:lpstr>
      <vt:lpstr>Mechanistic SDMs/ENMs</vt:lpstr>
      <vt:lpstr>The what, how, why of SDMs/ENMs</vt:lpstr>
      <vt:lpstr>Presence-absence models</vt:lpstr>
      <vt:lpstr>Presence-absence models</vt:lpstr>
      <vt:lpstr>Presence-absence models</vt:lpstr>
      <vt:lpstr>The what, how, why of SDMs/ENMs</vt:lpstr>
      <vt:lpstr>Presence-absence models</vt:lpstr>
      <vt:lpstr>The what, how, why of SDMs/ENMs</vt:lpstr>
      <vt:lpstr>SDM / ENM workflow</vt:lpstr>
      <vt:lpstr>The what, how, why of SDMs/ENMs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Karrenberg</dc:creator>
  <cp:lastModifiedBy>Robert Muscarella</cp:lastModifiedBy>
  <cp:revision>194</cp:revision>
  <cp:lastPrinted>2021-06-08T11:47:04Z</cp:lastPrinted>
  <dcterms:created xsi:type="dcterms:W3CDTF">2019-09-18T09:02:57Z</dcterms:created>
  <dcterms:modified xsi:type="dcterms:W3CDTF">2022-09-30T10:00:28Z</dcterms:modified>
</cp:coreProperties>
</file>